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3" r:id="rId16"/>
    <p:sldId id="274" r:id="rId17"/>
    <p:sldId id="275" r:id="rId18"/>
    <p:sldId id="268" r:id="rId19"/>
    <p:sldId id="276" r:id="rId20"/>
    <p:sldId id="278" r:id="rId21"/>
    <p:sldId id="279" r:id="rId22"/>
    <p:sldId id="269" r:id="rId23"/>
    <p:sldId id="270" r:id="rId24"/>
    <p:sldId id="271" r:id="rId25"/>
    <p:sldId id="272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F1"/>
    <a:srgbClr val="E15D17"/>
    <a:srgbClr val="E3D0C7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94830"/>
  </p:normalViewPr>
  <p:slideViewPr>
    <p:cSldViewPr snapToGrid="0">
      <p:cViewPr varScale="1">
        <p:scale>
          <a:sx n="107" d="100"/>
          <a:sy n="107" d="100"/>
        </p:scale>
        <p:origin x="9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504-EE6E-48F4-17BC-E65D244E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53E40-DA17-6696-9A43-5E1023E10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8647B-F200-4527-0D79-FF3F31AA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853D-520B-33D7-FB22-51EFB105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76E4-334E-D6B1-8956-41796814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1C1F-E233-5F01-B539-9B7432A3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5BF5B-D658-D5FD-6EFF-03C40AF5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95E37-C810-C2CC-9D90-1858E18F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2D2-FB46-A9F2-57BF-F69C938F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D5C31-B7AE-1547-EB57-5E313979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33105-57FA-DF18-F42F-6285F962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8A0F5-F695-A4A5-EE2E-A6B24E8A4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7EBD-463B-F7F2-01A2-94CD3807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27F3-F465-1792-2607-18EE3918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686E-2527-536D-0BE6-E75DF8B2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1BBD-318C-5CB2-5A86-339434EE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8216-214F-92E1-AE89-44A8FE2C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2BAF-5D98-AB73-F79B-ABBF5095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C719B-9C4E-8267-C190-73CD303D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3353-D2CF-AB9D-AF61-CF75F043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4BBD-FAD8-1392-190A-BF84A7CF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E4A9-B426-C2BE-D56B-C5776EE2A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1255-134E-1BB7-1CD7-697D463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C4CA-2B58-F34D-1AAA-0503758C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F480-1E3F-622A-6A0A-DB885F73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2DE3-90C4-2D8E-A5BF-C425C85F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CDC0-4106-E5FF-78DD-FF9A3DE40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E983-7F83-9F0C-5A42-9B2A6F71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F1270-A6B5-2F2E-30D9-9F616F74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D33E6-8E83-377C-5CB6-7D7A05CA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A6D7F-2578-B111-0047-CB58A327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B6B0-8CBD-13A4-79C8-8F9F3970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6670-C001-7277-48D8-8C6FF1AB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138A-1C77-7B39-AAF2-BB6BDFD92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A8CEA-DFD5-336E-340C-EB74A58A5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0BE0A-94F1-C6D6-FA75-931E1812E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4FA65-ADC6-E19F-C722-A15DE984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36B95-81E5-D42C-8E47-DF09BB8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6252E-84C7-AB70-A22C-59BEC180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7C96-BA93-8172-59D8-97A9A98D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C6D85-1498-82E7-1A34-BE06699B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091A8-5746-59C1-AACA-4A63DB5C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F80A5-0293-B6D0-FA23-7F774898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47ED9-8AEE-E1C3-55F2-D43463E2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BBADD-A4FC-BBF1-DB8D-AD500DC1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8970-963F-5B18-4DB0-C22E29B6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EE29-7711-F64E-4F1F-A22B374F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4B90-E3DB-BDF9-979A-2679D779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DFD8C-B663-B12A-441B-171F1A6C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4E9E-274D-6072-3340-007E4564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4024-FC0D-518C-4F4E-71517574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3DB42-CE3C-5FC2-43D3-0738CCCC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1FCC-A378-F3AB-4827-97B35ABE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39B0E-1342-DE9A-BC8C-3A7C1EBE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DB13-F495-0C46-C39D-3CFAAA1A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6A43-68CE-83C3-BF45-86C42BF0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70B12-C856-EF8B-64A5-02DD6C45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0C2FA-0D58-EAE0-4515-6A86DA84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EA895-C0C1-4C25-644D-D156F6A2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DD544-C280-6EE4-4C82-72E2EAD5A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5AA6-9964-40F2-708D-C2EBB143C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BD806-EC85-AC43-9BCB-EC32512BB68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E970-0E47-517C-2D96-7B5D8FC05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C34F-EF07-9391-D19C-01EE3F23C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3BD4-614C-8544-92C0-08EE03BC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3D2CC7-A61F-8869-10E2-4D7D1BB97E19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62760-FC69-B73A-22A0-AE0E967677A5}"/>
              </a:ext>
            </a:extLst>
          </p:cNvPr>
          <p:cNvSpPr txBox="1"/>
          <p:nvPr/>
        </p:nvSpPr>
        <p:spPr>
          <a:xfrm>
            <a:off x="215040" y="140260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60A69-0C54-E758-BF82-08C53DB2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11" y="-1649148"/>
            <a:ext cx="6458585" cy="913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DD511-0D8B-2C7B-2230-F8EEEC11B91C}"/>
              </a:ext>
            </a:extLst>
          </p:cNvPr>
          <p:cNvSpPr txBox="1"/>
          <p:nvPr/>
        </p:nvSpPr>
        <p:spPr>
          <a:xfrm>
            <a:off x="746681" y="1014609"/>
            <a:ext cx="387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err="1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Spidergram</a:t>
            </a:r>
            <a:endParaRPr lang="en-US" sz="2800" dirty="0">
              <a:latin typeface="Bilo" panose="020B050304000002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224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877B-9CF3-9B03-3A74-C22361C6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E69098-0439-2CD9-D27A-B79B0E7D3E16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F5A15-07D9-A25A-B386-34D61994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092" b="46162"/>
          <a:stretch/>
        </p:blipFill>
        <p:spPr>
          <a:xfrm>
            <a:off x="1596000" y="581891"/>
            <a:ext cx="9000000" cy="6471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ACA3F-24FF-7E4B-BD15-955200DCC3ED}"/>
              </a:ext>
            </a:extLst>
          </p:cNvPr>
          <p:cNvSpPr txBox="1"/>
          <p:nvPr/>
        </p:nvSpPr>
        <p:spPr>
          <a:xfrm>
            <a:off x="215040" y="140260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271586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9220-9236-6712-1017-A9123214E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2C97B1-12E5-D0A7-9CE5-782C165CE38B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6BC4D-D4BC-EC7A-FCB0-8AC786EC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17" b="46005"/>
          <a:stretch/>
        </p:blipFill>
        <p:spPr>
          <a:xfrm>
            <a:off x="1532665" y="581891"/>
            <a:ext cx="9000000" cy="6493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4CF08-E14D-4F03-9579-079AAAABE1D3}"/>
              </a:ext>
            </a:extLst>
          </p:cNvPr>
          <p:cNvSpPr txBox="1"/>
          <p:nvPr/>
        </p:nvSpPr>
        <p:spPr>
          <a:xfrm>
            <a:off x="215040" y="140260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176626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6495-FC25-C36A-5A08-11E50FE62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1C6904-EC9E-6114-310E-0C5426314861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F3CC4-30EF-8557-B713-F1CFD258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71" r="47001"/>
          <a:stretch/>
        </p:blipFill>
        <p:spPr>
          <a:xfrm>
            <a:off x="1532665" y="338551"/>
            <a:ext cx="9000000" cy="651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FCE762-43B6-4687-E7B3-2210D0DE4CB1}"/>
              </a:ext>
            </a:extLst>
          </p:cNvPr>
          <p:cNvSpPr txBox="1"/>
          <p:nvPr/>
        </p:nvSpPr>
        <p:spPr>
          <a:xfrm>
            <a:off x="215040" y="140260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285533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39BA-895D-3EA0-0910-72B444937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36C3ED-9BB6-2CA9-FBBB-08C769601802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4CE58-DDDA-A63C-F980-D8D07BED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57" t="45671"/>
          <a:stretch/>
        </p:blipFill>
        <p:spPr>
          <a:xfrm>
            <a:off x="1532665" y="429273"/>
            <a:ext cx="9000000" cy="6514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0988A-BACA-0DD6-CA37-351889F7583A}"/>
              </a:ext>
            </a:extLst>
          </p:cNvPr>
          <p:cNvSpPr txBox="1"/>
          <p:nvPr/>
        </p:nvSpPr>
        <p:spPr>
          <a:xfrm>
            <a:off x="215040" y="140260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56298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EC5A-E9C1-759C-2438-ED3ECFDB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5ECE5E-840D-7B36-5BC4-482B726AA9E8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8EC2F-4697-1DE1-184F-227694E1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001" b="45779"/>
          <a:stretch/>
        </p:blipFill>
        <p:spPr>
          <a:xfrm>
            <a:off x="1532665" y="509592"/>
            <a:ext cx="9000000" cy="6506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61C14-D1A8-BEE9-674D-15CB345CDF38}"/>
              </a:ext>
            </a:extLst>
          </p:cNvPr>
          <p:cNvSpPr txBox="1"/>
          <p:nvPr/>
        </p:nvSpPr>
        <p:spPr>
          <a:xfrm>
            <a:off x="215040" y="140260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218956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3C571-B403-93D1-F0FF-7F420781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746232-C73E-7D6F-6673-9FCB46FA14EA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98C89-13E6-79A9-8A27-754D5966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001" b="45977"/>
          <a:stretch/>
        </p:blipFill>
        <p:spPr>
          <a:xfrm>
            <a:off x="1532665" y="581891"/>
            <a:ext cx="9000000" cy="6482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D9EF2C-C1FA-64FD-E11C-BEECC685E968}"/>
              </a:ext>
            </a:extLst>
          </p:cNvPr>
          <p:cNvSpPr txBox="1"/>
          <p:nvPr/>
        </p:nvSpPr>
        <p:spPr>
          <a:xfrm>
            <a:off x="215040" y="14026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407874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E3E06-10CB-A49C-8648-A0F39050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017F87-5B96-FEFC-EC7B-BC00DBFEC567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9498F-BD30-1A97-DBD1-5E1C6E00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71" r="47001"/>
          <a:stretch/>
        </p:blipFill>
        <p:spPr>
          <a:xfrm>
            <a:off x="1532665" y="338551"/>
            <a:ext cx="9000000" cy="651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354CC-AB01-22A7-56FE-4BD825703F4C}"/>
              </a:ext>
            </a:extLst>
          </p:cNvPr>
          <p:cNvSpPr txBox="1"/>
          <p:nvPr/>
        </p:nvSpPr>
        <p:spPr>
          <a:xfrm>
            <a:off x="215040" y="14026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16</a:t>
            </a:r>
          </a:p>
        </p:txBody>
      </p:sp>
    </p:spTree>
    <p:extLst>
      <p:ext uri="{BB962C8B-B14F-4D97-AF65-F5344CB8AC3E}">
        <p14:creationId xmlns:p14="http://schemas.microsoft.com/office/powerpoint/2010/main" val="37813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2353-4999-AB4F-83EC-904DB367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A5BCBF-588D-3427-B5FE-387015A0EDC0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C9FE4-C3E6-18A0-B90A-E56ECAAA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58" b="45779"/>
          <a:stretch/>
        </p:blipFill>
        <p:spPr>
          <a:xfrm>
            <a:off x="1532665" y="509592"/>
            <a:ext cx="9000000" cy="6501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D593DD-2BC6-C1E8-ABC3-BCA6F722780D}"/>
              </a:ext>
            </a:extLst>
          </p:cNvPr>
          <p:cNvSpPr txBox="1"/>
          <p:nvPr/>
        </p:nvSpPr>
        <p:spPr>
          <a:xfrm>
            <a:off x="215040" y="140260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17</a:t>
            </a:r>
          </a:p>
        </p:txBody>
      </p:sp>
    </p:spTree>
    <p:extLst>
      <p:ext uri="{BB962C8B-B14F-4D97-AF65-F5344CB8AC3E}">
        <p14:creationId xmlns:p14="http://schemas.microsoft.com/office/powerpoint/2010/main" val="147976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9F32C-A92F-E65F-F1E1-714AFA9E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5FBC8-B1B6-996F-60AA-95F216EEA9FF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8292D-5A08-68E5-8A0A-003B8B39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57" b="46005"/>
          <a:stretch/>
        </p:blipFill>
        <p:spPr>
          <a:xfrm>
            <a:off x="1596000" y="581891"/>
            <a:ext cx="9000000" cy="6474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C53D8-7A92-3DAC-1483-B4CBFD2C4987}"/>
              </a:ext>
            </a:extLst>
          </p:cNvPr>
          <p:cNvSpPr txBox="1"/>
          <p:nvPr/>
        </p:nvSpPr>
        <p:spPr>
          <a:xfrm>
            <a:off x="215040" y="140260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400026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DE73-3720-A145-9CF6-C1B98077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3EDF67-2816-50E1-B38A-109F711C94EE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8B59D-99F0-DAB7-9463-B226DFA1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99" t="46121"/>
          <a:stretch/>
        </p:blipFill>
        <p:spPr>
          <a:xfrm>
            <a:off x="1532665" y="509592"/>
            <a:ext cx="9000000" cy="6440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7A93C-D14D-524B-AA95-9F43177D985D}"/>
              </a:ext>
            </a:extLst>
          </p:cNvPr>
          <p:cNvSpPr txBox="1"/>
          <p:nvPr/>
        </p:nvSpPr>
        <p:spPr>
          <a:xfrm>
            <a:off x="215040" y="14026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19</a:t>
            </a:r>
          </a:p>
        </p:txBody>
      </p:sp>
    </p:spTree>
    <p:extLst>
      <p:ext uri="{BB962C8B-B14F-4D97-AF65-F5344CB8AC3E}">
        <p14:creationId xmlns:p14="http://schemas.microsoft.com/office/powerpoint/2010/main" val="14385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30D5-F1F2-1BBC-9307-B2135F39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94D013-C35E-F5C0-6D15-5E03EB367E36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A3D26-8AB2-BDEA-65E1-58231CB85628}"/>
              </a:ext>
            </a:extLst>
          </p:cNvPr>
          <p:cNvSpPr txBox="1"/>
          <p:nvPr/>
        </p:nvSpPr>
        <p:spPr>
          <a:xfrm>
            <a:off x="215040" y="14026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C6606-38E9-C6B1-4872-749DABE3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94" t="18149" r="8309" b="20730"/>
          <a:stretch/>
        </p:blipFill>
        <p:spPr>
          <a:xfrm>
            <a:off x="5099080" y="663480"/>
            <a:ext cx="5872093" cy="6064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D8B63-70F8-6284-F1B1-B228E0D8480C}"/>
              </a:ext>
            </a:extLst>
          </p:cNvPr>
          <p:cNvSpPr txBox="1"/>
          <p:nvPr/>
        </p:nvSpPr>
        <p:spPr>
          <a:xfrm>
            <a:off x="654536" y="1014609"/>
            <a:ext cx="3725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Example of completed </a:t>
            </a:r>
            <a:r>
              <a:rPr lang="en-GB" sz="2800" dirty="0" err="1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Spidergram</a:t>
            </a:r>
            <a:endParaRPr lang="en-US" sz="2800" dirty="0">
              <a:latin typeface="Bilo" panose="020B050304000002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504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A5C14-2F04-8179-EFC8-DCD5C115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2E3193-3C10-D5F0-7F44-0127858046E8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B3E87-9B40-891E-6131-C670A439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99" t="45671"/>
          <a:stretch/>
        </p:blipFill>
        <p:spPr>
          <a:xfrm>
            <a:off x="1532665" y="363328"/>
            <a:ext cx="9000000" cy="6494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DAB614-1882-7EE2-DC74-66186BC2AC0C}"/>
              </a:ext>
            </a:extLst>
          </p:cNvPr>
          <p:cNvSpPr txBox="1"/>
          <p:nvPr/>
        </p:nvSpPr>
        <p:spPr>
          <a:xfrm>
            <a:off x="215040" y="140260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12453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BE7EB-ADD6-B8CF-C708-BDE360DD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898EE5-62F5-7705-ED41-BE2FFEC5E222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ACD4D-C161-B2CF-109B-3B80BB26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71" r="47001"/>
          <a:stretch/>
        </p:blipFill>
        <p:spPr>
          <a:xfrm>
            <a:off x="1532665" y="338551"/>
            <a:ext cx="9000000" cy="651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13680-EB5A-CF69-E28D-7C2F7A5B0554}"/>
              </a:ext>
            </a:extLst>
          </p:cNvPr>
          <p:cNvSpPr txBox="1"/>
          <p:nvPr/>
        </p:nvSpPr>
        <p:spPr>
          <a:xfrm>
            <a:off x="215040" y="140260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21</a:t>
            </a:r>
          </a:p>
        </p:txBody>
      </p:sp>
    </p:spTree>
    <p:extLst>
      <p:ext uri="{BB962C8B-B14F-4D97-AF65-F5344CB8AC3E}">
        <p14:creationId xmlns:p14="http://schemas.microsoft.com/office/powerpoint/2010/main" val="400457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9C711-E310-A1D1-4348-9206B847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08C219-483C-F630-DD35-D12236743259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98DB1-82E0-3F85-81E7-E24F47728F8F}"/>
              </a:ext>
            </a:extLst>
          </p:cNvPr>
          <p:cNvSpPr txBox="1"/>
          <p:nvPr/>
        </p:nvSpPr>
        <p:spPr>
          <a:xfrm>
            <a:off x="1285102" y="2274838"/>
            <a:ext cx="101078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“This is a story about the fleers, the flyers, the seekers, the movers, the migrants”. </a:t>
            </a:r>
            <a:endParaRPr lang="en-GB" sz="4800" dirty="0">
              <a:solidFill>
                <a:srgbClr val="4A4A49"/>
              </a:solidFill>
              <a:effectLst/>
              <a:latin typeface="Bilo" panose="020B05030400000200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2F37C-1330-459B-7897-D97FACE8662A}"/>
              </a:ext>
            </a:extLst>
          </p:cNvPr>
          <p:cNvSpPr txBox="1"/>
          <p:nvPr/>
        </p:nvSpPr>
        <p:spPr>
          <a:xfrm>
            <a:off x="215040" y="14026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22</a:t>
            </a:r>
          </a:p>
        </p:txBody>
      </p:sp>
    </p:spTree>
    <p:extLst>
      <p:ext uri="{BB962C8B-B14F-4D97-AF65-F5344CB8AC3E}">
        <p14:creationId xmlns:p14="http://schemas.microsoft.com/office/powerpoint/2010/main" val="165331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ADCC4-E634-44E5-4F00-E7C6106B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3ECA2F-EDE9-DB6D-5C8C-9DFB5EF72E11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444B986-1D0D-CBB0-1AAA-33B3B6A853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97" y="-237249"/>
            <a:ext cx="6497595" cy="6497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A9A03-0137-A448-DE74-FD9DCE69FB6F}"/>
              </a:ext>
            </a:extLst>
          </p:cNvPr>
          <p:cNvSpPr txBox="1"/>
          <p:nvPr/>
        </p:nvSpPr>
        <p:spPr>
          <a:xfrm>
            <a:off x="762000" y="5441209"/>
            <a:ext cx="328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lo" panose="020B0503040000020003" pitchFamily="34" charset="77"/>
              </a:rPr>
              <a:t>PUSH – from a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CDEB-5920-41CB-11EE-57DCAB7C7F77}"/>
              </a:ext>
            </a:extLst>
          </p:cNvPr>
          <p:cNvSpPr txBox="1"/>
          <p:nvPr/>
        </p:nvSpPr>
        <p:spPr>
          <a:xfrm>
            <a:off x="8141389" y="5441209"/>
            <a:ext cx="328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lo" panose="020B0503040000020003" pitchFamily="34" charset="77"/>
              </a:rPr>
              <a:t>PULL – to a place</a:t>
            </a:r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FBC2D9D-FB7B-1FF5-4DA8-9221C46E7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9" y="1133322"/>
            <a:ext cx="3756455" cy="3756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D022C-3978-64AD-B94F-C7657ECD864B}"/>
              </a:ext>
            </a:extLst>
          </p:cNvPr>
          <p:cNvSpPr txBox="1"/>
          <p:nvPr/>
        </p:nvSpPr>
        <p:spPr>
          <a:xfrm>
            <a:off x="4454229" y="2728621"/>
            <a:ext cx="3288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lo" panose="020B0503040000020003" pitchFamily="34" charset="77"/>
              </a:rPr>
              <a:t>PUSH and PULL</a:t>
            </a:r>
          </a:p>
          <a:p>
            <a:pPr algn="ctr"/>
            <a:r>
              <a:rPr lang="en-US" sz="2800" dirty="0">
                <a:latin typeface="Bilo" panose="020B0503040000020003" pitchFamily="34" charset="77"/>
              </a:rPr>
              <a:t>a way to understand migration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67E5B-F8AD-B6D8-6353-743A0B5D0102}"/>
              </a:ext>
            </a:extLst>
          </p:cNvPr>
          <p:cNvSpPr txBox="1"/>
          <p:nvPr/>
        </p:nvSpPr>
        <p:spPr>
          <a:xfrm>
            <a:off x="215040" y="14026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68055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E60D-83A8-DEFA-DBBB-A556403C7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5F0786-E1FA-8A82-A717-9843865E96E6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AE93F-CF65-3B5C-B79F-EEF7D04306EB}"/>
              </a:ext>
            </a:extLst>
          </p:cNvPr>
          <p:cNvSpPr txBox="1"/>
          <p:nvPr/>
        </p:nvSpPr>
        <p:spPr>
          <a:xfrm>
            <a:off x="967946" y="1062847"/>
            <a:ext cx="1025610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36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" panose="020B0503040000020003" pitchFamily="34" charset="77"/>
              </a:rPr>
              <a:t>Defining PUSH and PULL factors</a:t>
            </a:r>
          </a:p>
          <a:p>
            <a:pPr algn="l" fontAlgn="base">
              <a:buNone/>
            </a:pPr>
            <a:endParaRPr lang="en-GB" sz="2800" b="0" i="0" u="none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Bilo" panose="020B0503040000020003" pitchFamily="34" charset="77"/>
            </a:endParaRPr>
          </a:p>
          <a:p>
            <a:pPr algn="l" fontAlgn="base">
              <a:buNone/>
            </a:pPr>
            <a:r>
              <a:rPr lang="en-GB" sz="28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" panose="020B0503040000020003" pitchFamily="34" charset="77"/>
              </a:rPr>
              <a:t>PUSH factors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ilo" panose="020B0503040000020003" pitchFamily="34" charset="77"/>
              </a:rPr>
              <a:t>are those which force a person to move. They might include drought, famine, lack of jobs, overpopulation, civil war, personal safety. </a:t>
            </a:r>
          </a:p>
          <a:p>
            <a:pPr algn="l" fontAlgn="base">
              <a:buNone/>
            </a:pPr>
            <a:endParaRPr lang="en-GB" sz="2800" b="0" i="0" u="none" strike="noStrike" dirty="0">
              <a:solidFill>
                <a:srgbClr val="575657"/>
              </a:solidFill>
              <a:effectLst/>
              <a:latin typeface="Bilo" panose="020B0503040000020003" pitchFamily="34" charset="77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" panose="020B0503040000020003" pitchFamily="34" charset="77"/>
              </a:rPr>
              <a:t>PULL factors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ilo" panose="020B0503040000020003" pitchFamily="34" charset="77"/>
              </a:rPr>
              <a:t>are those which encourage a person to move. These might include a chance at a better job, better education, a better standard of living</a:t>
            </a:r>
            <a:r>
              <a:rPr lang="en-GB" sz="2800" dirty="0">
                <a:solidFill>
                  <a:srgbClr val="000000"/>
                </a:solidFill>
                <a:latin typeface="Bilo" panose="020B0503040000020003" pitchFamily="34" charset="77"/>
              </a:rPr>
              <a:t>, personal safety, freedom.</a:t>
            </a:r>
          </a:p>
          <a:p>
            <a:pPr algn="l" fontAlgn="base"/>
            <a:endParaRPr lang="en-GB" sz="2800" b="0" i="0" u="none" strike="noStrike" dirty="0">
              <a:solidFill>
                <a:srgbClr val="000000"/>
              </a:solidFill>
              <a:effectLst/>
              <a:latin typeface="Bilo" panose="020B0503040000020003" pitchFamily="34" charset="77"/>
            </a:endParaRPr>
          </a:p>
          <a:p>
            <a:pPr algn="l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ilo" panose="020B0503040000020003" pitchFamily="34" charset="77"/>
              </a:rPr>
              <a:t>P</a:t>
            </a:r>
            <a:r>
              <a:rPr lang="en-GB" sz="2800" dirty="0">
                <a:solidFill>
                  <a:srgbClr val="000000"/>
                </a:solidFill>
                <a:latin typeface="Bilo" panose="020B0503040000020003" pitchFamily="34" charset="77"/>
              </a:rPr>
              <a:t>USH and PULL factors can be economic, social, environmental, political and cultural or a combination of these.</a:t>
            </a:r>
            <a:endParaRPr lang="en-GB" sz="2800" b="0" i="0" u="none" strike="noStrike" dirty="0">
              <a:solidFill>
                <a:srgbClr val="575657"/>
              </a:solidFill>
              <a:effectLst/>
              <a:latin typeface="Bilo" panose="020B05030400000200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9D34B-63A9-069B-F7DC-072B207FFC04}"/>
              </a:ext>
            </a:extLst>
          </p:cNvPr>
          <p:cNvSpPr txBox="1"/>
          <p:nvPr/>
        </p:nvSpPr>
        <p:spPr>
          <a:xfrm>
            <a:off x="215040" y="140260"/>
            <a:ext cx="365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24</a:t>
            </a:r>
          </a:p>
        </p:txBody>
      </p:sp>
    </p:spTree>
    <p:extLst>
      <p:ext uri="{BB962C8B-B14F-4D97-AF65-F5344CB8AC3E}">
        <p14:creationId xmlns:p14="http://schemas.microsoft.com/office/powerpoint/2010/main" val="102128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A0B3-E11D-EFDF-60C5-5E4FEFF3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E90F37-5302-8BB3-C546-AB6673B08F0F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with black squares and circles&#10;&#10;AI-generated content may be incorrect.">
            <a:extLst>
              <a:ext uri="{FF2B5EF4-FFF2-40B4-BE49-F238E27FC236}">
                <a16:creationId xmlns:a16="http://schemas.microsoft.com/office/drawing/2014/main" id="{C12326AA-E03E-14A3-59FB-CAD23F74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94" y="2063921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97381-1BF0-35F7-2B98-5A7C5798CAE8}"/>
              </a:ext>
            </a:extLst>
          </p:cNvPr>
          <p:cNvSpPr txBox="1"/>
          <p:nvPr/>
        </p:nvSpPr>
        <p:spPr>
          <a:xfrm>
            <a:off x="7881895" y="5436973"/>
            <a:ext cx="317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lo" panose="020B0503040000020003" pitchFamily="34" charset="77"/>
              </a:rPr>
              <a:t>Unstoppable Beat</a:t>
            </a:r>
          </a:p>
        </p:txBody>
      </p:sp>
      <p:pic>
        <p:nvPicPr>
          <p:cNvPr id="8" name="Picture 7" descr="A qr code with black circles and dots&#10;&#10;AI-generated content may be incorrect.">
            <a:extLst>
              <a:ext uri="{FF2B5EF4-FFF2-40B4-BE49-F238E27FC236}">
                <a16:creationId xmlns:a16="http://schemas.microsoft.com/office/drawing/2014/main" id="{CE831B64-7B34-4C08-EFBF-86EAA46A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13" y="2063921"/>
            <a:ext cx="3175000" cy="317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0D24B-F6A6-A488-A437-F5A17C7970A2}"/>
              </a:ext>
            </a:extLst>
          </p:cNvPr>
          <p:cNvSpPr txBox="1"/>
          <p:nvPr/>
        </p:nvSpPr>
        <p:spPr>
          <a:xfrm>
            <a:off x="762000" y="5441209"/>
            <a:ext cx="328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ilo" panose="020B0503040000020003" pitchFamily="34" charset="77"/>
              </a:rPr>
              <a:t>The Boy with More?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2C2D9-538A-DADF-7A80-8008EA03AF26}"/>
              </a:ext>
            </a:extLst>
          </p:cNvPr>
          <p:cNvSpPr txBox="1"/>
          <p:nvPr/>
        </p:nvSpPr>
        <p:spPr>
          <a:xfrm>
            <a:off x="215040" y="140260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25</a:t>
            </a:r>
          </a:p>
        </p:txBody>
      </p:sp>
    </p:spTree>
    <p:extLst>
      <p:ext uri="{BB962C8B-B14F-4D97-AF65-F5344CB8AC3E}">
        <p14:creationId xmlns:p14="http://schemas.microsoft.com/office/powerpoint/2010/main" val="321828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5DC4B-DC5C-45A3-F019-6D548DBE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9FAC3-578D-A813-C7F1-4371A4B76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92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6F2375-8C06-5786-0E9A-B1A420187415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36F85-982E-69F0-729E-EA35369E924B}"/>
              </a:ext>
            </a:extLst>
          </p:cNvPr>
          <p:cNvSpPr txBox="1"/>
          <p:nvPr/>
        </p:nvSpPr>
        <p:spPr>
          <a:xfrm>
            <a:off x="6672649" y="1272746"/>
            <a:ext cx="5128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ilo" panose="020B0503040000020003" pitchFamily="34" charset="77"/>
              </a:rPr>
              <a:t>Chimamanda Ngozi Adichie</a:t>
            </a:r>
          </a:p>
          <a:p>
            <a:r>
              <a:rPr lang="en-US" sz="3200" dirty="0">
                <a:solidFill>
                  <a:schemeClr val="bg1"/>
                </a:solidFill>
                <a:latin typeface="Bilo" panose="020B0503040000020003" pitchFamily="34" charset="77"/>
              </a:rPr>
              <a:t>The Danger of a Single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818B5-3105-E3E5-6751-48317D6C0034}"/>
              </a:ext>
            </a:extLst>
          </p:cNvPr>
          <p:cNvSpPr txBox="1"/>
          <p:nvPr/>
        </p:nvSpPr>
        <p:spPr>
          <a:xfrm>
            <a:off x="215040" y="140260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26</a:t>
            </a:r>
          </a:p>
        </p:txBody>
      </p:sp>
    </p:spTree>
    <p:extLst>
      <p:ext uri="{BB962C8B-B14F-4D97-AF65-F5344CB8AC3E}">
        <p14:creationId xmlns:p14="http://schemas.microsoft.com/office/powerpoint/2010/main" val="407152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708F7-F237-2EFC-3595-C5F3F820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55A949-08FB-F685-4D09-7FAF2C49D16C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61E7A-838B-5BC0-A048-9A6CD84A20E6}"/>
              </a:ext>
            </a:extLst>
          </p:cNvPr>
          <p:cNvSpPr txBox="1"/>
          <p:nvPr/>
        </p:nvSpPr>
        <p:spPr>
          <a:xfrm>
            <a:off x="889686" y="1282258"/>
            <a:ext cx="1073802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38"/>
              </a:spcAft>
              <a:buNone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" panose="020B0503040000020003" pitchFamily="34" charset="77"/>
              </a:rPr>
              <a:t>Discussing ‘</a:t>
            </a: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 Bold" panose="020B0503040000020003" pitchFamily="34" charset="77"/>
              </a:rPr>
              <a:t>The Danger of a Single Story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ilo" panose="020B0503040000020003" pitchFamily="34" charset="77"/>
              </a:rPr>
              <a:t>’</a:t>
            </a:r>
          </a:p>
          <a:p>
            <a:pPr marL="457200" indent="-457200">
              <a:spcAft>
                <a:spcPts val="3038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How do Adichie’s ideas build on those they had already shared about why multiple stories might be important?</a:t>
            </a:r>
          </a:p>
          <a:p>
            <a:pPr marL="457200" indent="-457200">
              <a:spcAft>
                <a:spcPts val="3038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Why do you think Chimamanda chose to use the word ‘danger’? </a:t>
            </a:r>
          </a:p>
          <a:p>
            <a:pPr marL="457200" indent="-457200">
              <a:spcAft>
                <a:spcPts val="3038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What is the danger she is referring to? </a:t>
            </a:r>
          </a:p>
          <a:p>
            <a:pPr marL="457200" indent="-457200">
              <a:spcAft>
                <a:spcPts val="3038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How might this ‘danger’ relate to stories of migration?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5F5E2-EDFE-699C-145B-E390B275B57E}"/>
              </a:ext>
            </a:extLst>
          </p:cNvPr>
          <p:cNvSpPr txBox="1"/>
          <p:nvPr/>
        </p:nvSpPr>
        <p:spPr>
          <a:xfrm>
            <a:off x="215040" y="140260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27</a:t>
            </a:r>
          </a:p>
        </p:txBody>
      </p:sp>
    </p:spTree>
    <p:extLst>
      <p:ext uri="{BB962C8B-B14F-4D97-AF65-F5344CB8AC3E}">
        <p14:creationId xmlns:p14="http://schemas.microsoft.com/office/powerpoint/2010/main" val="94846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6079-3903-5DB1-2E34-2B95843C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A2CE16-5919-193E-1DFB-5363BD6579B6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5C9B5-8CEF-55DA-7087-CFA17FDF4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824"/>
            <a:ext cx="12192000" cy="626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0E303D-EE57-1BBA-CEC7-7E3A9B82E7ED}"/>
              </a:ext>
            </a:extLst>
          </p:cNvPr>
          <p:cNvSpPr txBox="1"/>
          <p:nvPr/>
        </p:nvSpPr>
        <p:spPr>
          <a:xfrm>
            <a:off x="215040" y="140260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28</a:t>
            </a:r>
          </a:p>
        </p:txBody>
      </p:sp>
    </p:spTree>
    <p:extLst>
      <p:ext uri="{BB962C8B-B14F-4D97-AF65-F5344CB8AC3E}">
        <p14:creationId xmlns:p14="http://schemas.microsoft.com/office/powerpoint/2010/main" val="40754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2F73-F78E-95FD-65E2-878931CB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1FE9C1-5348-1A39-2972-37675B353F60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5436B-5458-200D-5EAB-16A1C29798AE}"/>
              </a:ext>
            </a:extLst>
          </p:cNvPr>
          <p:cNvSpPr txBox="1"/>
          <p:nvPr/>
        </p:nvSpPr>
        <p:spPr>
          <a:xfrm>
            <a:off x="215040" y="14026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F6D82-4304-285A-39C3-E272DD7DAA73}"/>
              </a:ext>
            </a:extLst>
          </p:cNvPr>
          <p:cNvSpPr txBox="1"/>
          <p:nvPr/>
        </p:nvSpPr>
        <p:spPr>
          <a:xfrm>
            <a:off x="746681" y="1014609"/>
            <a:ext cx="108649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Migration is not always international.</a:t>
            </a:r>
          </a:p>
          <a:p>
            <a:pPr>
              <a:buNone/>
            </a:pPr>
            <a:endParaRPr lang="en-GB" sz="2800" dirty="0">
              <a:latin typeface="Bilo" panose="020B0503040000020003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Migration can also be internal within a country:</a:t>
            </a:r>
          </a:p>
          <a:p>
            <a:pPr>
              <a:buNone/>
            </a:pPr>
            <a:r>
              <a:rPr lang="en-GB" sz="2800" dirty="0"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from region to region</a:t>
            </a:r>
          </a:p>
          <a:p>
            <a:pPr>
              <a:buNone/>
            </a:pPr>
            <a:r>
              <a:rPr lang="en-GB" sz="2800" dirty="0"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- between</a:t>
            </a: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rural and urban</a:t>
            </a:r>
          </a:p>
          <a:p>
            <a:pPr>
              <a:buNone/>
            </a:pPr>
            <a:r>
              <a:rPr lang="en-GB" sz="2800" dirty="0"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- between</a:t>
            </a: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small towns and larger cities</a:t>
            </a:r>
          </a:p>
          <a:p>
            <a:pPr>
              <a:buNone/>
            </a:pPr>
            <a:endParaRPr lang="en-GB" sz="2800" dirty="0">
              <a:effectLst/>
              <a:latin typeface="Bilo" panose="020B0503040000020003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If you have not migrated in your own lifetime, extend your thinking back through the generations to your parents/guardians, or perhaps to grandparents and relatives (aunts, uncles, cousins etc).</a:t>
            </a:r>
          </a:p>
          <a:p>
            <a:endParaRPr lang="en-GB" sz="2800" dirty="0">
              <a:latin typeface="Bilo" panose="020B0503040000020003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If you don’t know all the details, it does not matter.</a:t>
            </a:r>
            <a:endParaRPr lang="en-US" sz="2800" dirty="0">
              <a:latin typeface="Bilo" panose="020B050304000002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56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A624-AE4E-6B45-7205-04D2EE637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EA5E57C8-25EB-16AD-740A-62AE827F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" y="428358"/>
            <a:ext cx="12188929" cy="5694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90A7F8-DA45-6915-A4AE-555B004F89C0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F9927-FCFC-6AAE-2685-D00294B7AF87}"/>
              </a:ext>
            </a:extLst>
          </p:cNvPr>
          <p:cNvSpPr txBox="1"/>
          <p:nvPr/>
        </p:nvSpPr>
        <p:spPr>
          <a:xfrm>
            <a:off x="215040" y="140260"/>
            <a:ext cx="34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EBD18-1219-067E-15D9-7C759BC086A9}"/>
              </a:ext>
            </a:extLst>
          </p:cNvPr>
          <p:cNvSpPr txBox="1"/>
          <p:nvPr/>
        </p:nvSpPr>
        <p:spPr>
          <a:xfrm>
            <a:off x="579380" y="6240686"/>
            <a:ext cx="110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>
                <a:effectLst/>
                <a:latin typeface="Bilo" panose="020B05030400000200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Human migration in our history (X = years ago)</a:t>
            </a:r>
            <a:endParaRPr lang="en-US" sz="2800" dirty="0">
              <a:latin typeface="Bilo" panose="020B050304000002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0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31D0-2010-16B9-1E63-9FCE77A9F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BE6CC9-8D5A-B1BE-8A37-0303AD60E9C0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E2A29-17CE-DA9A-DCDB-0C3BF9B830CC}"/>
              </a:ext>
            </a:extLst>
          </p:cNvPr>
          <p:cNvSpPr txBox="1"/>
          <p:nvPr/>
        </p:nvSpPr>
        <p:spPr>
          <a:xfrm>
            <a:off x="215040" y="140260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2D1F1-12D3-EAE4-B3D6-3452B36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89" t="24000" b="15892"/>
          <a:stretch/>
        </p:blipFill>
        <p:spPr>
          <a:xfrm>
            <a:off x="4506946" y="581891"/>
            <a:ext cx="7685054" cy="6411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714AC-C2F5-B59A-3B37-3D2EBEF3BC21}"/>
              </a:ext>
            </a:extLst>
          </p:cNvPr>
          <p:cNvSpPr txBox="1"/>
          <p:nvPr/>
        </p:nvSpPr>
        <p:spPr>
          <a:xfrm>
            <a:off x="593767" y="947782"/>
            <a:ext cx="3449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ilo" panose="020B0503040000020003" pitchFamily="34" charset="77"/>
              </a:rPr>
              <a:t>Top 20 destinations (left) and origins (right) of international migrants in 2020 (millions)</a:t>
            </a:r>
          </a:p>
        </p:txBody>
      </p:sp>
    </p:spTree>
    <p:extLst>
      <p:ext uri="{BB962C8B-B14F-4D97-AF65-F5344CB8AC3E}">
        <p14:creationId xmlns:p14="http://schemas.microsoft.com/office/powerpoint/2010/main" val="374310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460E-B344-1251-CD66-21B7A52A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CA19F3-6827-02E1-D5E3-86B23F7F7D87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F3D57-94AB-2F53-9F1A-1035C762B1B6}"/>
              </a:ext>
            </a:extLst>
          </p:cNvPr>
          <p:cNvSpPr txBox="1"/>
          <p:nvPr/>
        </p:nvSpPr>
        <p:spPr>
          <a:xfrm>
            <a:off x="1089764" y="1465545"/>
            <a:ext cx="10496811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28"/>
              </a:spcAft>
              <a:buNone/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Language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 – the words/phrases we use</a:t>
            </a:r>
          </a:p>
          <a:p>
            <a:pPr>
              <a:spcAft>
                <a:spcPts val="1628"/>
              </a:spcAft>
              <a:buNone/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Food 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– what we eat and cook with</a:t>
            </a:r>
          </a:p>
          <a:p>
            <a:pPr>
              <a:spcAft>
                <a:spcPts val="1628"/>
              </a:spcAft>
              <a:buNone/>
            </a:pPr>
            <a:r>
              <a:rPr lang="en-GB" sz="2800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Music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 – styles, artists, influences</a:t>
            </a:r>
          </a:p>
          <a:p>
            <a:pPr>
              <a:spcAft>
                <a:spcPts val="1628"/>
              </a:spcAft>
              <a:buNone/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Things 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– goods and products </a:t>
            </a:r>
          </a:p>
          <a:p>
            <a:pPr>
              <a:spcAft>
                <a:spcPts val="1628"/>
              </a:spcAft>
              <a:buNone/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Sports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 – games, individuals, teams etc</a:t>
            </a:r>
          </a:p>
          <a:p>
            <a:pPr>
              <a:spcAft>
                <a:spcPts val="1628"/>
              </a:spcAft>
              <a:buNone/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Leisure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 – TV, past-times, books etc</a:t>
            </a:r>
          </a:p>
          <a:p>
            <a:pPr>
              <a:spcAft>
                <a:spcPts val="1628"/>
              </a:spcAft>
            </a:pPr>
            <a:r>
              <a:rPr lang="en-GB" sz="2800" b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Media</a:t>
            </a:r>
            <a:r>
              <a:rPr lang="en-GB" sz="2800" dirty="0">
                <a:solidFill>
                  <a:srgbClr val="4A4A49"/>
                </a:solidFill>
                <a:effectLst/>
                <a:latin typeface="Bilo" panose="020B0503040000020003" pitchFamily="34" charset="77"/>
              </a:rPr>
              <a:t> – (including social media) – content, influencers, trends etc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9B416-EA06-6930-A0E7-D1FA7DB74F3A}"/>
              </a:ext>
            </a:extLst>
          </p:cNvPr>
          <p:cNvSpPr txBox="1"/>
          <p:nvPr/>
        </p:nvSpPr>
        <p:spPr>
          <a:xfrm>
            <a:off x="215040" y="140260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2752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E43E-83A9-B2D3-E4E5-0A706EE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4B21F-3E51-222E-A263-81599DED64B8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E15D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a cup and a trumpet&#10;&#10;AI-generated content may be incorrect.">
            <a:extLst>
              <a:ext uri="{FF2B5EF4-FFF2-40B4-BE49-F238E27FC236}">
                <a16:creationId xmlns:a16="http://schemas.microsoft.com/office/drawing/2014/main" id="{69D33B86-845B-80C6-CAF5-12B5DEA5D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21" y="602673"/>
            <a:ext cx="4545758" cy="6276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CD5B9-1822-9CB3-5BF6-5DCD3020FC35}"/>
              </a:ext>
            </a:extLst>
          </p:cNvPr>
          <p:cNvSpPr txBox="1"/>
          <p:nvPr/>
        </p:nvSpPr>
        <p:spPr>
          <a:xfrm>
            <a:off x="215040" y="140260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157145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8D4F-7B71-7CDD-4C02-B3BC3E73C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85F277-EC40-B6F9-0878-4F4F4EFF0087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83C39-0769-9EE4-0DC3-DBE0275DE1B4}"/>
              </a:ext>
            </a:extLst>
          </p:cNvPr>
          <p:cNvSpPr txBox="1"/>
          <p:nvPr/>
        </p:nvSpPr>
        <p:spPr>
          <a:xfrm>
            <a:off x="1223158" y="2101932"/>
            <a:ext cx="10010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“Are you sitting comfortably? </a:t>
            </a:r>
          </a:p>
          <a:p>
            <a:endParaRPr lang="en-GB" sz="4800" b="1" i="1" dirty="0">
              <a:solidFill>
                <a:srgbClr val="4A4A49"/>
              </a:solidFill>
              <a:latin typeface="Bilo Bold" panose="020B0503040000020003" pitchFamily="34" charset="77"/>
            </a:endParaRPr>
          </a:p>
          <a:p>
            <a:r>
              <a:rPr lang="en-GB" sz="4800" b="1" i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Then this story is not for you”</a:t>
            </a:r>
            <a:r>
              <a:rPr lang="en-GB" sz="4800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. 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3CC64-D3E5-5F41-56C5-9ABEDBF0B217}"/>
              </a:ext>
            </a:extLst>
          </p:cNvPr>
          <p:cNvSpPr txBox="1"/>
          <p:nvPr/>
        </p:nvSpPr>
        <p:spPr>
          <a:xfrm>
            <a:off x="215040" y="140260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67099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DF519-82D0-C228-17F8-22E16C3B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A962FA-59D6-4987-1C4F-F9BA7DDD7D89}"/>
              </a:ext>
            </a:extLst>
          </p:cNvPr>
          <p:cNvSpPr/>
          <p:nvPr/>
        </p:nvSpPr>
        <p:spPr>
          <a:xfrm>
            <a:off x="-795647" y="-522514"/>
            <a:ext cx="13656624" cy="1104405"/>
          </a:xfrm>
          <a:prstGeom prst="rect">
            <a:avLst/>
          </a:prstGeom>
          <a:solidFill>
            <a:srgbClr val="73B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028EF-D955-7B24-B576-69B78EDF32E3}"/>
              </a:ext>
            </a:extLst>
          </p:cNvPr>
          <p:cNvSpPr txBox="1"/>
          <p:nvPr/>
        </p:nvSpPr>
        <p:spPr>
          <a:xfrm>
            <a:off x="1365662" y="1905506"/>
            <a:ext cx="97733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1" dirty="0">
                <a:solidFill>
                  <a:srgbClr val="4A4A49"/>
                </a:solidFill>
                <a:effectLst/>
                <a:latin typeface="Bilo Bold" panose="020B0503040000020003" pitchFamily="34" charset="77"/>
              </a:rPr>
              <a:t>“This is a different kind of migration story to the one you may have seen in the media or heard from the mouths of politicians.” </a:t>
            </a:r>
            <a:endParaRPr lang="en-GB" sz="4800" dirty="0">
              <a:solidFill>
                <a:srgbClr val="4A4A49"/>
              </a:solidFill>
              <a:effectLst/>
              <a:latin typeface="Bilo" panose="020B05030400000200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0864D-651D-1C0E-B3BE-DF2F15AB102C}"/>
              </a:ext>
            </a:extLst>
          </p:cNvPr>
          <p:cNvSpPr txBox="1"/>
          <p:nvPr/>
        </p:nvSpPr>
        <p:spPr>
          <a:xfrm>
            <a:off x="215040" y="140260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3D0C7"/>
                </a:solidFill>
                <a:latin typeface="Bilo" panose="020B0503040000020003" pitchFamily="34" charset="77"/>
              </a:rPr>
              <a:t>Stories of Migration: </a:t>
            </a:r>
            <a:r>
              <a:rPr lang="en-US" sz="2800" dirty="0">
                <a:solidFill>
                  <a:srgbClr val="E3D0C7"/>
                </a:solidFill>
                <a:latin typeface="Bilo" panose="020B0503040000020003" pitchFamily="34" charset="77"/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40748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15873</TotalTime>
  <Words>595</Words>
  <Application>Microsoft Macintosh PowerPoint</Application>
  <PresentationFormat>Widescreen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Bilo</vt:lpstr>
      <vt:lpstr>Bilo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Bowden</dc:creator>
  <cp:lastModifiedBy>Robert Bowden</cp:lastModifiedBy>
  <cp:revision>11</cp:revision>
  <dcterms:created xsi:type="dcterms:W3CDTF">2025-04-02T15:11:17Z</dcterms:created>
  <dcterms:modified xsi:type="dcterms:W3CDTF">2025-05-02T06:57:09Z</dcterms:modified>
</cp:coreProperties>
</file>