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61" r:id="rId2"/>
    <p:sldId id="264" r:id="rId3"/>
    <p:sldId id="265" r:id="rId4"/>
    <p:sldId id="266" r:id="rId5"/>
    <p:sldId id="267" r:id="rId6"/>
    <p:sldId id="268" r:id="rId7"/>
    <p:sldId id="269" r:id="rId8"/>
    <p:sldId id="298" r:id="rId9"/>
    <p:sldId id="270" r:id="rId10"/>
    <p:sldId id="271" r:id="rId11"/>
    <p:sldId id="275" r:id="rId12"/>
    <p:sldId id="272" r:id="rId13"/>
    <p:sldId id="281" r:id="rId14"/>
    <p:sldId id="273" r:id="rId15"/>
    <p:sldId id="274" r:id="rId16"/>
    <p:sldId id="276" r:id="rId17"/>
    <p:sldId id="277" r:id="rId18"/>
    <p:sldId id="278" r:id="rId19"/>
    <p:sldId id="279" r:id="rId20"/>
    <p:sldId id="282" r:id="rId21"/>
    <p:sldId id="283" r:id="rId22"/>
    <p:sldId id="284" r:id="rId23"/>
    <p:sldId id="280" r:id="rId24"/>
    <p:sldId id="285" r:id="rId25"/>
    <p:sldId id="286" r:id="rId26"/>
    <p:sldId id="287" r:id="rId27"/>
    <p:sldId id="288" r:id="rId28"/>
    <p:sldId id="296" r:id="rId29"/>
    <p:sldId id="256" r:id="rId30"/>
    <p:sldId id="289" r:id="rId31"/>
    <p:sldId id="290" r:id="rId32"/>
    <p:sldId id="291" r:id="rId33"/>
    <p:sldId id="292" r:id="rId34"/>
    <p:sldId id="295" r:id="rId35"/>
    <p:sldId id="293" r:id="rId36"/>
    <p:sldId id="294"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551"/>
    <a:srgbClr val="DAB5C7"/>
    <a:srgbClr val="E3D0C7"/>
    <a:srgbClr val="003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07"/>
    <p:restoredTop sz="94811"/>
  </p:normalViewPr>
  <p:slideViewPr>
    <p:cSldViewPr snapToGrid="0">
      <p:cViewPr varScale="1">
        <p:scale>
          <a:sx n="103" d="100"/>
          <a:sy n="103" d="100"/>
        </p:scale>
        <p:origin x="456" y="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CD0FC-D429-5946-9B9E-3AED58A9F8BC}" type="datetimeFigureOut">
              <a:rPr lang="en-US" smtClean="0"/>
              <a:t>3/17/26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7C7D1-4C84-5749-A8C7-9F042FD7B1C1}" type="slidenum">
              <a:rPr lang="en-US" smtClean="0"/>
              <a:t>‹#›</a:t>
            </a:fld>
            <a:endParaRPr lang="en-US"/>
          </a:p>
        </p:txBody>
      </p:sp>
    </p:spTree>
    <p:extLst>
      <p:ext uri="{BB962C8B-B14F-4D97-AF65-F5344CB8AC3E}">
        <p14:creationId xmlns:p14="http://schemas.microsoft.com/office/powerpoint/2010/main" val="229865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articles:</a:t>
            </a:r>
          </a:p>
          <a:p>
            <a:r>
              <a:rPr lang="en-US" dirty="0"/>
              <a:t>https://</a:t>
            </a:r>
            <a:r>
              <a:rPr lang="en-US" dirty="0" err="1"/>
              <a:t>www.theguardian.com</a:t>
            </a:r>
            <a:r>
              <a:rPr lang="en-US" dirty="0"/>
              <a:t>/society/2016/</a:t>
            </a:r>
            <a:r>
              <a:rPr lang="en-US" dirty="0" err="1"/>
              <a:t>jul</a:t>
            </a:r>
            <a:r>
              <a:rPr lang="en-US" dirty="0"/>
              <a:t>/18/millennials-earn-8000-pounds-less-in-their-20s-than-predecessors</a:t>
            </a:r>
          </a:p>
          <a:p>
            <a:r>
              <a:rPr lang="en-US" dirty="0"/>
              <a:t>https://</a:t>
            </a:r>
            <a:r>
              <a:rPr lang="en-US" dirty="0" err="1"/>
              <a:t>www.cam.ac.uk</a:t>
            </a:r>
            <a:r>
              <a:rPr lang="en-US" dirty="0"/>
              <a:t>/research/news/boom-and-bust-millennials-arent-all-worse-off-than-baby-boomers-but-the-rich-poor-gap-is-widening </a:t>
            </a:r>
          </a:p>
        </p:txBody>
      </p:sp>
      <p:sp>
        <p:nvSpPr>
          <p:cNvPr id="4" name="Slide Number Placeholder 3"/>
          <p:cNvSpPr>
            <a:spLocks noGrp="1"/>
          </p:cNvSpPr>
          <p:nvPr>
            <p:ph type="sldNum" sz="quarter" idx="5"/>
          </p:nvPr>
        </p:nvSpPr>
        <p:spPr/>
        <p:txBody>
          <a:bodyPr/>
          <a:lstStyle/>
          <a:p>
            <a:fld id="{9067C7D1-4C84-5749-A8C7-9F042FD7B1C1}" type="slidenum">
              <a:rPr lang="en-US" smtClean="0"/>
              <a:t>12</a:t>
            </a:fld>
            <a:endParaRPr lang="en-US"/>
          </a:p>
        </p:txBody>
      </p:sp>
    </p:spTree>
    <p:extLst>
      <p:ext uri="{BB962C8B-B14F-4D97-AF65-F5344CB8AC3E}">
        <p14:creationId xmlns:p14="http://schemas.microsoft.com/office/powerpoint/2010/main" val="2430204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18C8-BFC2-F9E2-9A87-EFF2915045C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C52329-6B8D-9790-89E8-1727B9D202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180450B-9123-0955-76FE-944DF096EEF4}"/>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AC5D77E6-9032-D98E-3B9A-409543F085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EC056-13FA-5F48-FBF1-F206371579CB}"/>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560957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8CB1-B9E8-FC16-593E-9D384FB386A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CAA5435-D87E-99E7-B727-FA8DD378E9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3520129-EC08-03F0-BC0A-2CBF70BF8496}"/>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59E8713F-6A70-1904-EC8C-A20761D729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096F0-B985-19AA-E8EE-749235E4758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28552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49D5B-C358-0DBC-A602-FEFDE9CD998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83F038-A405-7EE4-3D3B-FDFC85FC735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FAD2F7-C0F4-684D-54F7-C7A1F0DD48C8}"/>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ABC946FF-A0DB-E1EE-E413-6FA48ECCC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DBE84-1FB8-88DB-1D77-B7B170A48FAF}"/>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276698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17276-F265-1047-E3F9-E5F18AAF133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04C7D4-6202-A386-37F5-F8FA6516AA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3ADCE4-A8EC-EC57-A09D-4663F02990B6}"/>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0E3B3A53-4F02-5ABB-CF2D-2DB4D4D5A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B54FB-C07E-5F3D-F7B1-7D94C519078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7840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184B-5E8B-A4DE-58A4-C43046C3F0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358387-9D65-9245-FF34-59EF093F86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62D1176-4A1D-6FB6-5D48-A9185CA4E09E}"/>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083B955D-EF2B-6E64-1C07-9D123685D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96037-B5A6-5F6C-AA45-8D342B705AA9}"/>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2815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FD4BB-410C-32B0-9BFB-8B187DCF30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96A5AFB-E53D-5F6E-C9D1-2E15A5CA4D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3110528-57B9-3AC9-74F4-DFF4A023FD7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C9B4AB1-FAD0-FDE5-F2D6-4C74972FFB00}"/>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6" name="Footer Placeholder 5">
            <a:extLst>
              <a:ext uri="{FF2B5EF4-FFF2-40B4-BE49-F238E27FC236}">
                <a16:creationId xmlns:a16="http://schemas.microsoft.com/office/drawing/2014/main" id="{678E5091-9AD8-1F4A-1F01-0852640BB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FE21-D7E0-F292-3AC6-7D40A22FDD0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2430219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EE94-270F-62BF-D5F8-FB4B104E86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3F5FA1A-85B4-AA31-45F5-388D53244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C9C7ED1-DFF4-E0BD-29CB-4D9B28E410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B2EB1A-9105-453F-679A-F55500034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EBD74D-F2E5-227B-3FAA-ECDB04E3C87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FB4E20D-BEB5-DE6A-D4DC-0937686F3955}"/>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8" name="Footer Placeholder 7">
            <a:extLst>
              <a:ext uri="{FF2B5EF4-FFF2-40B4-BE49-F238E27FC236}">
                <a16:creationId xmlns:a16="http://schemas.microsoft.com/office/drawing/2014/main" id="{E55BB5FC-F79F-6D8C-0058-D540C219A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834698-7E38-CA96-4B20-2D926DBA6DB4}"/>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429791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5DBC-6F15-C5C7-95BC-C2EBDF98657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7F530B9-AF61-A7BC-1ABD-5434778BE892}"/>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4" name="Footer Placeholder 3">
            <a:extLst>
              <a:ext uri="{FF2B5EF4-FFF2-40B4-BE49-F238E27FC236}">
                <a16:creationId xmlns:a16="http://schemas.microsoft.com/office/drawing/2014/main" id="{4D0BE666-2A73-0FF3-C205-9BC3B43351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A8497-B6E3-4CFE-5CCA-32CAF746B242}"/>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3421771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75B2F9-EF7D-74D0-46C1-9C49B6A662AB}"/>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3" name="Footer Placeholder 2">
            <a:extLst>
              <a:ext uri="{FF2B5EF4-FFF2-40B4-BE49-F238E27FC236}">
                <a16:creationId xmlns:a16="http://schemas.microsoft.com/office/drawing/2014/main" id="{2F0DE20A-148C-DEE7-3564-662B6027B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FFA2F7-E4EE-A695-151B-51DFF390E510}"/>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54931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02F4C-4EF0-439B-A229-36ABAA4C82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9EF670F-9C73-5E63-5950-12FEB8290E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AB8812F-9750-5CC9-3F42-C03F7E8DC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1CCD7A-0168-DADB-8AE8-A6177704D289}"/>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6" name="Footer Placeholder 5">
            <a:extLst>
              <a:ext uri="{FF2B5EF4-FFF2-40B4-BE49-F238E27FC236}">
                <a16:creationId xmlns:a16="http://schemas.microsoft.com/office/drawing/2014/main" id="{F092B08F-2D13-1F21-723E-0440A6E88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C808D9-F1F0-1BB0-0D7C-1C1DE007F8C7}"/>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444798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E38D-1B5F-0A0D-5F53-2C291EA752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E6B199-F848-D0E4-D9FD-E96C93EB3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0B5374-EEA8-40EB-64C7-FC3BD29AF2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141AA7-31A8-2594-A0FE-2883CA64ACB4}"/>
              </a:ext>
            </a:extLst>
          </p:cNvPr>
          <p:cNvSpPr>
            <a:spLocks noGrp="1"/>
          </p:cNvSpPr>
          <p:nvPr>
            <p:ph type="dt" sz="half" idx="10"/>
          </p:nvPr>
        </p:nvSpPr>
        <p:spPr/>
        <p:txBody>
          <a:bodyPr/>
          <a:lstStyle/>
          <a:p>
            <a:fld id="{415476B4-20AB-044A-9C8A-DC3B7B55BEAB}" type="datetimeFigureOut">
              <a:rPr lang="en-US" smtClean="0"/>
              <a:t>3/17/26</a:t>
            </a:fld>
            <a:endParaRPr lang="en-US"/>
          </a:p>
        </p:txBody>
      </p:sp>
      <p:sp>
        <p:nvSpPr>
          <p:cNvPr id="6" name="Footer Placeholder 5">
            <a:extLst>
              <a:ext uri="{FF2B5EF4-FFF2-40B4-BE49-F238E27FC236}">
                <a16:creationId xmlns:a16="http://schemas.microsoft.com/office/drawing/2014/main" id="{C0BEF54F-84E0-A757-9413-A9AFE58EA7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125616-064F-9B2E-10E7-DD16654D8FB6}"/>
              </a:ext>
            </a:extLst>
          </p:cNvPr>
          <p:cNvSpPr>
            <a:spLocks noGrp="1"/>
          </p:cNvSpPr>
          <p:nvPr>
            <p:ph type="sldNum" sz="quarter" idx="12"/>
          </p:nvPr>
        </p:nvSpPr>
        <p:spPr/>
        <p:txBody>
          <a:bodyPr/>
          <a:lstStyle/>
          <a:p>
            <a:fld id="{02E925D2-1B28-E443-B71A-96BD5E09552F}" type="slidenum">
              <a:rPr lang="en-US" smtClean="0"/>
              <a:t>‹#›</a:t>
            </a:fld>
            <a:endParaRPr lang="en-US"/>
          </a:p>
        </p:txBody>
      </p:sp>
    </p:spTree>
    <p:extLst>
      <p:ext uri="{BB962C8B-B14F-4D97-AF65-F5344CB8AC3E}">
        <p14:creationId xmlns:p14="http://schemas.microsoft.com/office/powerpoint/2010/main" val="192035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63B1BF-15FC-5E04-5348-14A1504589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610B52E-9FDF-D40B-34A4-D617E4328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C9F3114-3A8E-7437-FAA9-03188EADBA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5476B4-20AB-044A-9C8A-DC3B7B55BEAB}" type="datetimeFigureOut">
              <a:rPr lang="en-US" smtClean="0"/>
              <a:t>3/17/26</a:t>
            </a:fld>
            <a:endParaRPr lang="en-US"/>
          </a:p>
        </p:txBody>
      </p:sp>
      <p:sp>
        <p:nvSpPr>
          <p:cNvPr id="5" name="Footer Placeholder 4">
            <a:extLst>
              <a:ext uri="{FF2B5EF4-FFF2-40B4-BE49-F238E27FC236}">
                <a16:creationId xmlns:a16="http://schemas.microsoft.com/office/drawing/2014/main" id="{59D406A1-93F4-C85F-5CEB-3852DB813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457C57B-17C8-9CDA-6E4E-3930307A4A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E925D2-1B28-E443-B71A-96BD5E09552F}" type="slidenum">
              <a:rPr lang="en-US" smtClean="0"/>
              <a:t>‹#›</a:t>
            </a:fld>
            <a:endParaRPr lang="en-US"/>
          </a:p>
        </p:txBody>
      </p:sp>
    </p:spTree>
    <p:extLst>
      <p:ext uri="{BB962C8B-B14F-4D97-AF65-F5344CB8AC3E}">
        <p14:creationId xmlns:p14="http://schemas.microsoft.com/office/powerpoint/2010/main" val="1082685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png"/><Relationship Id="rId7" Type="http://schemas.openxmlformats.org/officeDocument/2006/relationships/image" Target="../media/image26.emf"/><Relationship Id="rId2" Type="http://schemas.openxmlformats.org/officeDocument/2006/relationships/image" Target="../media/image24.emf"/><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3.emf"/><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5.emf"/><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6.emf"/><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7.em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8.em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E600C-3983-0FA9-4CDC-A99088E67C2E}"/>
            </a:ext>
          </a:extLst>
        </p:cNvPr>
        <p:cNvGrpSpPr/>
        <p:nvPr/>
      </p:nvGrpSpPr>
      <p:grpSpPr>
        <a:xfrm>
          <a:off x="0" y="0"/>
          <a:ext cx="0" cy="0"/>
          <a:chOff x="0" y="0"/>
          <a:chExt cx="0" cy="0"/>
        </a:xfrm>
      </p:grpSpPr>
      <p:pic>
        <p:nvPicPr>
          <p:cNvPr id="10" name="Picture 9" descr="A group of women in a field&#10;&#10;AI-generated content may be incorrect.">
            <a:extLst>
              <a:ext uri="{FF2B5EF4-FFF2-40B4-BE49-F238E27FC236}">
                <a16:creationId xmlns:a16="http://schemas.microsoft.com/office/drawing/2014/main" id="{AC0FBF14-9BB7-D945-2B78-44FB5DABA8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53128"/>
            <a:ext cx="12192000" cy="8779804"/>
          </a:xfrm>
          <a:prstGeom prst="rect">
            <a:avLst/>
          </a:prstGeom>
        </p:spPr>
      </p:pic>
      <p:sp>
        <p:nvSpPr>
          <p:cNvPr id="8" name="Rectangle 7">
            <a:extLst>
              <a:ext uri="{FF2B5EF4-FFF2-40B4-BE49-F238E27FC236}">
                <a16:creationId xmlns:a16="http://schemas.microsoft.com/office/drawing/2014/main" id="{E4274891-6D61-03FA-BB36-8B1A20ADBE2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82496A2-6AD3-C923-333B-2C5A8133A6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2B47558F-35B6-923E-3B37-4CC0CF136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2" name="TextBox 1">
            <a:extLst>
              <a:ext uri="{FF2B5EF4-FFF2-40B4-BE49-F238E27FC236}">
                <a16:creationId xmlns:a16="http://schemas.microsoft.com/office/drawing/2014/main" id="{9654C657-265D-9194-08BB-0FA4D176EB04}"/>
              </a:ext>
            </a:extLst>
          </p:cNvPr>
          <p:cNvSpPr txBox="1"/>
          <p:nvPr/>
        </p:nvSpPr>
        <p:spPr>
          <a:xfrm>
            <a:off x="-2273640" y="1542344"/>
            <a:ext cx="8049387" cy="1492716"/>
          </a:xfrm>
          <a:prstGeom prst="rect">
            <a:avLst/>
          </a:prstGeom>
          <a:solidFill>
            <a:schemeClr val="bg1"/>
          </a:solidFill>
        </p:spPr>
        <p:txBody>
          <a:bodyPr wrap="square" rtlCol="0">
            <a:spAutoFit/>
          </a:bodyPr>
          <a:lstStyle/>
          <a:p>
            <a:pPr algn="r"/>
            <a:r>
              <a:rPr lang="en-US" sz="5100" dirty="0">
                <a:solidFill>
                  <a:schemeClr val="accent1"/>
                </a:solidFill>
                <a:latin typeface="Eurostile" panose="020B0504020202050204" pitchFamily="34" charset="77"/>
                <a:ea typeface="Annai MN" pitchFamily="2" charset="77"/>
                <a:cs typeface="Annai MN" pitchFamily="2" charset="77"/>
              </a:rPr>
              <a:t>Migration Rhythms</a:t>
            </a:r>
          </a:p>
          <a:p>
            <a:pPr algn="r"/>
            <a:r>
              <a:rPr lang="en-US" sz="4000" dirty="0">
                <a:solidFill>
                  <a:schemeClr val="accent1"/>
                </a:solidFill>
                <a:latin typeface="Eurostile" panose="020B0504020202050204" pitchFamily="34" charset="77"/>
                <a:ea typeface="Annai MN" pitchFamily="2" charset="77"/>
                <a:cs typeface="Annai MN" pitchFamily="2" charset="77"/>
              </a:rPr>
              <a:t>Learning &amp; Engagement</a:t>
            </a:r>
          </a:p>
        </p:txBody>
      </p:sp>
      <p:pic>
        <p:nvPicPr>
          <p:cNvPr id="3" name="Picture 2" descr="A blue and black logo&#10;&#10;AI-generated content may be incorrect.">
            <a:extLst>
              <a:ext uri="{FF2B5EF4-FFF2-40B4-BE49-F238E27FC236}">
                <a16:creationId xmlns:a16="http://schemas.microsoft.com/office/drawing/2014/main" id="{C1BFBD65-5BA2-2C11-5672-01E6B7CAC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473472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662C3-2A12-8B44-72D7-BDE83511F9D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66A5D0B-7DC8-D16E-7C0F-9BF3378BC89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a black square&#10;&#10;AI-generated content may be incorrect.">
            <a:extLst>
              <a:ext uri="{FF2B5EF4-FFF2-40B4-BE49-F238E27FC236}">
                <a16:creationId xmlns:a16="http://schemas.microsoft.com/office/drawing/2014/main" id="{24D5A232-1DB9-6880-3AD2-12BFBABE5F0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36897" y="-237249"/>
            <a:ext cx="6497595" cy="6497595"/>
          </a:xfrm>
          <a:prstGeom prst="rect">
            <a:avLst/>
          </a:prstGeom>
        </p:spPr>
      </p:pic>
      <p:pic>
        <p:nvPicPr>
          <p:cNvPr id="5" name="Picture 4" descr="A black and white sign with white text&#10;&#10;AI-generated content may be incorrect.">
            <a:extLst>
              <a:ext uri="{FF2B5EF4-FFF2-40B4-BE49-F238E27FC236}">
                <a16:creationId xmlns:a16="http://schemas.microsoft.com/office/drawing/2014/main" id="{26F32DF1-8A29-A4E7-FAE5-1C2BAF1C1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F7147557-C3E0-7680-6875-386A9CCBCB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0B2960A-1849-DDB8-7F9A-30D58B48C6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10</a:t>
            </a:r>
          </a:p>
        </p:txBody>
      </p:sp>
      <p:sp>
        <p:nvSpPr>
          <p:cNvPr id="4" name="TextBox 3">
            <a:extLst>
              <a:ext uri="{FF2B5EF4-FFF2-40B4-BE49-F238E27FC236}">
                <a16:creationId xmlns:a16="http://schemas.microsoft.com/office/drawing/2014/main" id="{7FFB8A12-1B81-D989-51A8-0642ADD6F8F2}"/>
              </a:ext>
            </a:extLst>
          </p:cNvPr>
          <p:cNvSpPr txBox="1"/>
          <p:nvPr/>
        </p:nvSpPr>
        <p:spPr>
          <a:xfrm>
            <a:off x="761998" y="5484010"/>
            <a:ext cx="3288613" cy="1015663"/>
          </a:xfrm>
          <a:prstGeom prst="rect">
            <a:avLst/>
          </a:prstGeom>
          <a:noFill/>
        </p:spPr>
        <p:txBody>
          <a:bodyPr wrap="square" rtlCol="0">
            <a:spAutoFit/>
          </a:bodyPr>
          <a:lstStyle/>
          <a:p>
            <a:pPr algn="ctr"/>
            <a:r>
              <a:rPr lang="en-US" sz="2400" dirty="0">
                <a:latin typeface="Bilo Light" panose="020B0403040000020003" pitchFamily="34" charset="77"/>
              </a:rPr>
              <a:t>PUSH – from a place</a:t>
            </a:r>
          </a:p>
          <a:p>
            <a:pPr algn="ctr"/>
            <a:r>
              <a:rPr lang="en-US" dirty="0">
                <a:latin typeface="Bilo Light" panose="020B0403040000020003" pitchFamily="34" charset="77"/>
              </a:rPr>
              <a:t>(motivations to leave a particular place or situation)</a:t>
            </a:r>
          </a:p>
        </p:txBody>
      </p:sp>
      <p:sp>
        <p:nvSpPr>
          <p:cNvPr id="9" name="TextBox 8">
            <a:extLst>
              <a:ext uri="{FF2B5EF4-FFF2-40B4-BE49-F238E27FC236}">
                <a16:creationId xmlns:a16="http://schemas.microsoft.com/office/drawing/2014/main" id="{B1FDBE71-AC55-D2F2-259C-43FD2CBE3155}"/>
              </a:ext>
            </a:extLst>
          </p:cNvPr>
          <p:cNvSpPr txBox="1"/>
          <p:nvPr/>
        </p:nvSpPr>
        <p:spPr>
          <a:xfrm>
            <a:off x="8141389" y="5441209"/>
            <a:ext cx="3288613" cy="1384995"/>
          </a:xfrm>
          <a:prstGeom prst="rect">
            <a:avLst/>
          </a:prstGeom>
          <a:noFill/>
        </p:spPr>
        <p:txBody>
          <a:bodyPr wrap="square" rtlCol="0">
            <a:spAutoFit/>
          </a:bodyPr>
          <a:lstStyle/>
          <a:p>
            <a:pPr algn="ctr"/>
            <a:r>
              <a:rPr lang="en-US" sz="2400" dirty="0">
                <a:latin typeface="Bilo Light" panose="020B0403040000020003" pitchFamily="34" charset="77"/>
              </a:rPr>
              <a:t>PULL – to a place</a:t>
            </a:r>
          </a:p>
          <a:p>
            <a:pPr algn="ctr"/>
            <a:r>
              <a:rPr lang="en-US" dirty="0">
                <a:latin typeface="Bilo Light" panose="020B0403040000020003" pitchFamily="34" charset="77"/>
              </a:rPr>
              <a:t>(motivations attracting people to a place or opportunity)</a:t>
            </a:r>
          </a:p>
          <a:p>
            <a:pPr algn="ctr"/>
            <a:endParaRPr lang="en-US" sz="2400" dirty="0">
              <a:latin typeface="Bilo Light" panose="020B0403040000020003" pitchFamily="34" charset="77"/>
            </a:endParaRPr>
          </a:p>
        </p:txBody>
      </p:sp>
      <p:pic>
        <p:nvPicPr>
          <p:cNvPr id="10" name="Picture 9" descr="A black background with a black square&#10;&#10;AI-generated content may be incorrect.">
            <a:extLst>
              <a:ext uri="{FF2B5EF4-FFF2-40B4-BE49-F238E27FC236}">
                <a16:creationId xmlns:a16="http://schemas.microsoft.com/office/drawing/2014/main" id="{27F7BAE0-74A2-9843-3570-E008545734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849" y="1133322"/>
            <a:ext cx="3756455" cy="3756455"/>
          </a:xfrm>
          <a:prstGeom prst="rect">
            <a:avLst/>
          </a:prstGeom>
        </p:spPr>
      </p:pic>
      <p:sp>
        <p:nvSpPr>
          <p:cNvPr id="11" name="TextBox 10">
            <a:extLst>
              <a:ext uri="{FF2B5EF4-FFF2-40B4-BE49-F238E27FC236}">
                <a16:creationId xmlns:a16="http://schemas.microsoft.com/office/drawing/2014/main" id="{B5428241-CE6F-1C7C-3923-4054C05E3F50}"/>
              </a:ext>
            </a:extLst>
          </p:cNvPr>
          <p:cNvSpPr txBox="1"/>
          <p:nvPr/>
        </p:nvSpPr>
        <p:spPr>
          <a:xfrm>
            <a:off x="4368031" y="2737414"/>
            <a:ext cx="3458848" cy="1200329"/>
          </a:xfrm>
          <a:prstGeom prst="rect">
            <a:avLst/>
          </a:prstGeom>
          <a:noFill/>
        </p:spPr>
        <p:txBody>
          <a:bodyPr wrap="square" rtlCol="0">
            <a:spAutoFit/>
          </a:bodyPr>
          <a:lstStyle/>
          <a:p>
            <a:pPr algn="ctr"/>
            <a:r>
              <a:rPr lang="en-US" sz="2400" dirty="0">
                <a:latin typeface="Bilo Light" panose="020B0403040000020003" pitchFamily="34" charset="77"/>
              </a:rPr>
              <a:t>PUSH and PULL factors as a way of understanding migration</a:t>
            </a:r>
          </a:p>
        </p:txBody>
      </p:sp>
      <p:sp>
        <p:nvSpPr>
          <p:cNvPr id="3" name="Right Arrow 2">
            <a:extLst>
              <a:ext uri="{FF2B5EF4-FFF2-40B4-BE49-F238E27FC236}">
                <a16:creationId xmlns:a16="http://schemas.microsoft.com/office/drawing/2014/main" id="{3F264DEB-D895-7FCB-4742-2E59F8CDC3B0}"/>
              </a:ext>
            </a:extLst>
          </p:cNvPr>
          <p:cNvSpPr/>
          <p:nvPr/>
        </p:nvSpPr>
        <p:spPr>
          <a:xfrm>
            <a:off x="662215"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9EFF9E8-B972-A8B3-CEE8-DB50D8F77735}"/>
              </a:ext>
            </a:extLst>
          </p:cNvPr>
          <p:cNvSpPr/>
          <p:nvPr/>
        </p:nvSpPr>
        <p:spPr>
          <a:xfrm>
            <a:off x="10992606" y="5596147"/>
            <a:ext cx="378069" cy="2373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and black logo&#10;&#10;AI-generated content may be incorrect.">
            <a:extLst>
              <a:ext uri="{FF2B5EF4-FFF2-40B4-BE49-F238E27FC236}">
                <a16:creationId xmlns:a16="http://schemas.microsoft.com/office/drawing/2014/main" id="{97515212-958C-E35D-BBE4-5C2A1F1769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683112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58B2-862D-2EF1-5918-21D47A04FF7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144A747-3192-0C65-E639-BAC9F075495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8EB27D-B1B4-18AE-FC70-4F4490E801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E7CBB33-9158-A8C2-F971-748763CC91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308F0198-F23D-C6DC-E0C4-470176B7CAB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11</a:t>
            </a:r>
          </a:p>
        </p:txBody>
      </p:sp>
      <p:pic>
        <p:nvPicPr>
          <p:cNvPr id="4" name="Picture 3" descr="A blue and black logo&#10;&#10;AI-generated content may be incorrect.">
            <a:extLst>
              <a:ext uri="{FF2B5EF4-FFF2-40B4-BE49-F238E27FC236}">
                <a16:creationId xmlns:a16="http://schemas.microsoft.com/office/drawing/2014/main" id="{956F5B01-B91B-9F45-00AE-C07B1E5AC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705AF9FE-EE74-25F5-5ED6-AB92E0F14818}"/>
              </a:ext>
            </a:extLst>
          </p:cNvPr>
          <p:cNvSpPr txBox="1"/>
          <p:nvPr/>
        </p:nvSpPr>
        <p:spPr>
          <a:xfrm>
            <a:off x="644446" y="2751992"/>
            <a:ext cx="2540977" cy="3754874"/>
          </a:xfrm>
          <a:prstGeom prst="rect">
            <a:avLst/>
          </a:prstGeom>
          <a:solidFill>
            <a:srgbClr val="E3D0C7">
              <a:alpha val="25098"/>
            </a:srgbClr>
          </a:solidFill>
        </p:spPr>
        <p:txBody>
          <a:bodyPr wrap="square" rtlCol="0">
            <a:spAutoFit/>
          </a:bodyPr>
          <a:lstStyle/>
          <a:p>
            <a:pPr algn="ctr"/>
            <a:r>
              <a:rPr lang="en-US" dirty="0">
                <a:latin typeface="Bilo Medium" panose="020B0503040000020003" pitchFamily="34" charset="77"/>
              </a:rPr>
              <a:t>Reasons for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Education</a:t>
            </a:r>
          </a:p>
          <a:p>
            <a:pPr algn="ctr">
              <a:spcAft>
                <a:spcPts val="600"/>
              </a:spcAft>
            </a:pPr>
            <a:r>
              <a:rPr lang="en-US" dirty="0">
                <a:latin typeface="Bilo" panose="020B0503040000020003" pitchFamily="34" charset="77"/>
              </a:rPr>
              <a:t>Employment</a:t>
            </a:r>
          </a:p>
          <a:p>
            <a:pPr algn="ctr">
              <a:spcAft>
                <a:spcPts val="600"/>
              </a:spcAft>
            </a:pPr>
            <a:r>
              <a:rPr lang="en-US" dirty="0">
                <a:latin typeface="Bilo" panose="020B0503040000020003" pitchFamily="34" charset="77"/>
              </a:rPr>
              <a:t>Relationship</a:t>
            </a:r>
          </a:p>
          <a:p>
            <a:pPr algn="ctr">
              <a:spcAft>
                <a:spcPts val="600"/>
              </a:spcAft>
            </a:pPr>
            <a:r>
              <a:rPr lang="en-US" dirty="0">
                <a:latin typeface="Bilo" panose="020B0503040000020003" pitchFamily="34" charset="77"/>
              </a:rPr>
              <a:t>Support</a:t>
            </a:r>
          </a:p>
          <a:p>
            <a:pPr algn="ctr">
              <a:spcAft>
                <a:spcPts val="600"/>
              </a:spcAft>
            </a:pPr>
            <a:r>
              <a:rPr lang="en-US" dirty="0">
                <a:latin typeface="Bilo" panose="020B0503040000020003" pitchFamily="34" charset="77"/>
              </a:rPr>
              <a:t>Housing</a:t>
            </a:r>
          </a:p>
          <a:p>
            <a:pPr algn="ctr">
              <a:spcAft>
                <a:spcPts val="600"/>
              </a:spcAft>
            </a:pPr>
            <a:r>
              <a:rPr lang="en-US" dirty="0">
                <a:latin typeface="Bilo" panose="020B0503040000020003" pitchFamily="34" charset="77"/>
              </a:rPr>
              <a:t>Quality of life</a:t>
            </a:r>
          </a:p>
          <a:p>
            <a:pPr algn="ctr">
              <a:spcAft>
                <a:spcPts val="600"/>
              </a:spcAft>
            </a:pPr>
            <a:r>
              <a:rPr lang="en-US" dirty="0">
                <a:latin typeface="Bilo" panose="020B0503040000020003" pitchFamily="34" charset="77"/>
              </a:rPr>
              <a:t>Community</a:t>
            </a:r>
          </a:p>
          <a:p>
            <a:pPr algn="ctr">
              <a:spcAft>
                <a:spcPts val="600"/>
              </a:spcAft>
            </a:pPr>
            <a:r>
              <a:rPr lang="en-US" dirty="0">
                <a:latin typeface="Bilo" panose="020B0503040000020003" pitchFamily="34" charset="77"/>
              </a:rPr>
              <a:t>Family</a:t>
            </a:r>
          </a:p>
          <a:p>
            <a:pPr algn="ctr">
              <a:spcAft>
                <a:spcPts val="600"/>
              </a:spcAft>
            </a:pPr>
            <a:r>
              <a:rPr lang="en-US" dirty="0">
                <a:latin typeface="Bilo" panose="020B0503040000020003" pitchFamily="34" charset="77"/>
              </a:rPr>
              <a:t>Personal interests</a:t>
            </a:r>
          </a:p>
        </p:txBody>
      </p:sp>
      <p:sp>
        <p:nvSpPr>
          <p:cNvPr id="8" name="TextBox 7">
            <a:extLst>
              <a:ext uri="{FF2B5EF4-FFF2-40B4-BE49-F238E27FC236}">
                <a16:creationId xmlns:a16="http://schemas.microsoft.com/office/drawing/2014/main" id="{320EDD3E-1DB2-9CFE-8769-772D0275405D}"/>
              </a:ext>
            </a:extLst>
          </p:cNvPr>
          <p:cNvSpPr txBox="1"/>
          <p:nvPr/>
        </p:nvSpPr>
        <p:spPr>
          <a:xfrm>
            <a:off x="3418580" y="2751990"/>
            <a:ext cx="2540977" cy="3754800"/>
          </a:xfrm>
          <a:prstGeom prst="rect">
            <a:avLst/>
          </a:prstGeom>
          <a:solidFill>
            <a:srgbClr val="003056">
              <a:alpha val="25490"/>
            </a:srgbClr>
          </a:solidFill>
        </p:spPr>
        <p:txBody>
          <a:bodyPr wrap="square" rtlCol="0">
            <a:spAutoFit/>
          </a:bodyPr>
          <a:lstStyle/>
          <a:p>
            <a:pPr algn="ctr"/>
            <a:r>
              <a:rPr lang="en-US" dirty="0">
                <a:latin typeface="Bilo Medium" panose="020B0503040000020003" pitchFamily="34" charset="77"/>
              </a:rPr>
              <a:t>Where movement is to</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City</a:t>
            </a:r>
          </a:p>
          <a:p>
            <a:pPr algn="ctr">
              <a:spcAft>
                <a:spcPts val="600"/>
              </a:spcAft>
            </a:pPr>
            <a:r>
              <a:rPr lang="en-US" dirty="0">
                <a:latin typeface="Bilo" panose="020B0503040000020003" pitchFamily="34" charset="77"/>
              </a:rPr>
              <a:t>Town</a:t>
            </a:r>
          </a:p>
          <a:p>
            <a:pPr algn="ctr">
              <a:spcAft>
                <a:spcPts val="600"/>
              </a:spcAft>
            </a:pPr>
            <a:r>
              <a:rPr lang="en-US" dirty="0">
                <a:latin typeface="Bilo" panose="020B0503040000020003" pitchFamily="34" charset="77"/>
              </a:rPr>
              <a:t>Rural</a:t>
            </a:r>
          </a:p>
          <a:p>
            <a:pPr algn="ctr">
              <a:spcAft>
                <a:spcPts val="600"/>
              </a:spcAft>
            </a:pPr>
            <a:r>
              <a:rPr lang="en-US" dirty="0" err="1">
                <a:latin typeface="Bilo" panose="020B0503040000020003" pitchFamily="34" charset="77"/>
              </a:rPr>
              <a:t>Neighbourhood</a:t>
            </a:r>
            <a:endParaRPr lang="en-US" dirty="0">
              <a:latin typeface="Bilo" panose="020B0503040000020003" pitchFamily="34" charset="77"/>
            </a:endParaRPr>
          </a:p>
          <a:p>
            <a:pPr algn="ctr">
              <a:spcAft>
                <a:spcPts val="600"/>
              </a:spcAft>
            </a:pPr>
            <a:r>
              <a:rPr lang="en-US" dirty="0">
                <a:latin typeface="Bilo" panose="020B0503040000020003" pitchFamily="34" charset="77"/>
              </a:rPr>
              <a:t>District</a:t>
            </a:r>
          </a:p>
          <a:p>
            <a:pPr algn="ctr">
              <a:spcAft>
                <a:spcPts val="600"/>
              </a:spcAft>
            </a:pPr>
            <a:r>
              <a:rPr lang="en-US" dirty="0">
                <a:latin typeface="Bilo" panose="020B0503040000020003" pitchFamily="34" charset="77"/>
              </a:rPr>
              <a:t>Region</a:t>
            </a:r>
          </a:p>
          <a:p>
            <a:pPr algn="ctr">
              <a:spcAft>
                <a:spcPts val="600"/>
              </a:spcAft>
            </a:pPr>
            <a:r>
              <a:rPr lang="en-US" dirty="0">
                <a:latin typeface="Bilo" panose="020B0503040000020003" pitchFamily="34" charset="77"/>
              </a:rPr>
              <a:t>Country</a:t>
            </a:r>
          </a:p>
          <a:p>
            <a:pPr algn="ctr"/>
            <a:endParaRPr lang="en-US" dirty="0">
              <a:latin typeface="Bilo Medium" panose="020B0503040000020003" pitchFamily="34" charset="77"/>
            </a:endParaRPr>
          </a:p>
        </p:txBody>
      </p:sp>
      <p:sp>
        <p:nvSpPr>
          <p:cNvPr id="10" name="TextBox 9">
            <a:extLst>
              <a:ext uri="{FF2B5EF4-FFF2-40B4-BE49-F238E27FC236}">
                <a16:creationId xmlns:a16="http://schemas.microsoft.com/office/drawing/2014/main" id="{7E9243EB-5914-E072-165F-A7831E3FEFA3}"/>
              </a:ext>
            </a:extLst>
          </p:cNvPr>
          <p:cNvSpPr txBox="1"/>
          <p:nvPr/>
        </p:nvSpPr>
        <p:spPr>
          <a:xfrm>
            <a:off x="6192713" y="2751992"/>
            <a:ext cx="2540977" cy="3754800"/>
          </a:xfrm>
          <a:prstGeom prst="rect">
            <a:avLst/>
          </a:prstGeom>
          <a:solidFill>
            <a:srgbClr val="DAB5C7">
              <a:alpha val="25098"/>
            </a:srgbClr>
          </a:solidFill>
        </p:spPr>
        <p:txBody>
          <a:bodyPr wrap="square" rtlCol="0">
            <a:spAutoFit/>
          </a:bodyPr>
          <a:lstStyle/>
          <a:p>
            <a:pPr algn="ctr"/>
            <a:r>
              <a:rPr lang="en-US" dirty="0">
                <a:latin typeface="Bilo Medium" panose="020B0503040000020003" pitchFamily="34" charset="77"/>
              </a:rPr>
              <a:t>Life stage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Teens</a:t>
            </a:r>
          </a:p>
          <a:p>
            <a:pPr algn="ctr">
              <a:spcAft>
                <a:spcPts val="600"/>
              </a:spcAft>
            </a:pPr>
            <a:r>
              <a:rPr lang="en-US" dirty="0">
                <a:latin typeface="Bilo" panose="020B0503040000020003" pitchFamily="34" charset="77"/>
              </a:rPr>
              <a:t>20’s</a:t>
            </a:r>
          </a:p>
          <a:p>
            <a:pPr algn="ctr">
              <a:spcAft>
                <a:spcPts val="600"/>
              </a:spcAft>
            </a:pPr>
            <a:r>
              <a:rPr lang="en-US" dirty="0">
                <a:latin typeface="Bilo" panose="020B0503040000020003" pitchFamily="34" charset="77"/>
              </a:rPr>
              <a:t>30’s</a:t>
            </a:r>
          </a:p>
          <a:p>
            <a:pPr algn="ctr">
              <a:spcAft>
                <a:spcPts val="600"/>
              </a:spcAft>
            </a:pPr>
            <a:r>
              <a:rPr lang="en-US" dirty="0">
                <a:latin typeface="Bilo" panose="020B0503040000020003" pitchFamily="34" charset="77"/>
              </a:rPr>
              <a:t>40’s</a:t>
            </a:r>
          </a:p>
          <a:p>
            <a:pPr algn="ctr">
              <a:spcAft>
                <a:spcPts val="600"/>
              </a:spcAft>
            </a:pPr>
            <a:r>
              <a:rPr lang="en-US" dirty="0">
                <a:latin typeface="Bilo" panose="020B0503040000020003" pitchFamily="34" charset="77"/>
              </a:rPr>
              <a:t>50’s</a:t>
            </a:r>
          </a:p>
          <a:p>
            <a:pPr algn="ctr">
              <a:spcAft>
                <a:spcPts val="600"/>
              </a:spcAft>
            </a:pPr>
            <a:r>
              <a:rPr lang="en-US" dirty="0">
                <a:latin typeface="Bilo" panose="020B0503040000020003" pitchFamily="34" charset="77"/>
              </a:rPr>
              <a:t>60’s</a:t>
            </a:r>
          </a:p>
          <a:p>
            <a:pPr algn="ctr">
              <a:spcAft>
                <a:spcPts val="600"/>
              </a:spcAft>
            </a:pPr>
            <a:r>
              <a:rPr lang="en-US" dirty="0">
                <a:latin typeface="Bilo" panose="020B0503040000020003" pitchFamily="34" charset="77"/>
              </a:rPr>
              <a:t>70’s +</a:t>
            </a: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1" name="TextBox 10">
            <a:extLst>
              <a:ext uri="{FF2B5EF4-FFF2-40B4-BE49-F238E27FC236}">
                <a16:creationId xmlns:a16="http://schemas.microsoft.com/office/drawing/2014/main" id="{EA646C25-DCA4-2D76-9341-03FF8AE986F1}"/>
              </a:ext>
            </a:extLst>
          </p:cNvPr>
          <p:cNvSpPr txBox="1"/>
          <p:nvPr/>
        </p:nvSpPr>
        <p:spPr>
          <a:xfrm>
            <a:off x="8966847" y="2751992"/>
            <a:ext cx="2540977" cy="3754800"/>
          </a:xfrm>
          <a:prstGeom prst="rect">
            <a:avLst/>
          </a:prstGeom>
          <a:solidFill>
            <a:srgbClr val="DAB551">
              <a:alpha val="24706"/>
            </a:srgbClr>
          </a:solidFill>
        </p:spPr>
        <p:txBody>
          <a:bodyPr wrap="square" rtlCol="0">
            <a:spAutoFit/>
          </a:bodyPr>
          <a:lstStyle/>
          <a:p>
            <a:pPr algn="ctr"/>
            <a:r>
              <a:rPr lang="en-US" dirty="0">
                <a:latin typeface="Bilo Medium" panose="020B0503040000020003" pitchFamily="34" charset="77"/>
              </a:rPr>
              <a:t>Type of movement</a:t>
            </a:r>
          </a:p>
          <a:p>
            <a:pPr algn="ctr"/>
            <a:endParaRPr lang="en-US" dirty="0">
              <a:latin typeface="Bilo Medium" panose="020B0503040000020003" pitchFamily="34" charset="77"/>
            </a:endParaRPr>
          </a:p>
          <a:p>
            <a:pPr algn="ctr">
              <a:spcAft>
                <a:spcPts val="600"/>
              </a:spcAft>
            </a:pPr>
            <a:r>
              <a:rPr lang="en-US" dirty="0">
                <a:latin typeface="Bilo" panose="020B0503040000020003" pitchFamily="34" charset="77"/>
              </a:rPr>
              <a:t>Permanent</a:t>
            </a:r>
          </a:p>
          <a:p>
            <a:pPr algn="ctr">
              <a:spcAft>
                <a:spcPts val="600"/>
              </a:spcAft>
            </a:pPr>
            <a:r>
              <a:rPr lang="en-US" dirty="0">
                <a:latin typeface="Bilo" panose="020B0503040000020003" pitchFamily="34" charset="77"/>
              </a:rPr>
              <a:t>Temporary</a:t>
            </a:r>
          </a:p>
          <a:p>
            <a:pPr algn="ctr">
              <a:spcAft>
                <a:spcPts val="600"/>
              </a:spcAft>
            </a:pPr>
            <a:r>
              <a:rPr lang="en-US" dirty="0">
                <a:latin typeface="Bilo" panose="020B0503040000020003" pitchFamily="34" charset="77"/>
              </a:rPr>
              <a:t>Daily</a:t>
            </a:r>
          </a:p>
          <a:p>
            <a:pPr algn="ctr">
              <a:spcAft>
                <a:spcPts val="600"/>
              </a:spcAft>
            </a:pPr>
            <a:r>
              <a:rPr lang="en-US" dirty="0">
                <a:latin typeface="Bilo" panose="020B0503040000020003" pitchFamily="34" charset="77"/>
              </a:rPr>
              <a:t>Weekly</a:t>
            </a:r>
          </a:p>
          <a:p>
            <a:pPr algn="ctr">
              <a:spcAft>
                <a:spcPts val="600"/>
              </a:spcAft>
            </a:pPr>
            <a:r>
              <a:rPr lang="en-US" dirty="0">
                <a:latin typeface="Bilo" panose="020B0503040000020003" pitchFamily="34" charset="77"/>
              </a:rPr>
              <a:t>Seasonal</a:t>
            </a:r>
          </a:p>
          <a:p>
            <a:pPr algn="ctr">
              <a:lnSpc>
                <a:spcPct val="150000"/>
              </a:lnSpc>
            </a:pPr>
            <a:endParaRPr lang="en-US" dirty="0">
              <a:latin typeface="Bilo" panose="020B0503040000020003" pitchFamily="34" charset="77"/>
            </a:endParaRPr>
          </a:p>
          <a:p>
            <a:pPr algn="ctr">
              <a:lnSpc>
                <a:spcPct val="150000"/>
              </a:lnSpc>
            </a:pPr>
            <a:endParaRPr lang="en-US" dirty="0">
              <a:latin typeface="Bilo"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a:p>
            <a:pPr algn="ctr"/>
            <a:endParaRPr lang="en-US" dirty="0">
              <a:latin typeface="Bilo Medium" panose="020B0503040000020003" pitchFamily="34" charset="77"/>
            </a:endParaRPr>
          </a:p>
        </p:txBody>
      </p:sp>
      <p:sp>
        <p:nvSpPr>
          <p:cNvPr id="12" name="TextBox 11">
            <a:extLst>
              <a:ext uri="{FF2B5EF4-FFF2-40B4-BE49-F238E27FC236}">
                <a16:creationId xmlns:a16="http://schemas.microsoft.com/office/drawing/2014/main" id="{4061C3DF-42BC-026A-5A7F-75AEAE553875}"/>
              </a:ext>
            </a:extLst>
          </p:cNvPr>
          <p:cNvSpPr txBox="1"/>
          <p:nvPr/>
        </p:nvSpPr>
        <p:spPr>
          <a:xfrm>
            <a:off x="644445" y="1248508"/>
            <a:ext cx="8464386" cy="1200329"/>
          </a:xfrm>
          <a:prstGeom prst="rect">
            <a:avLst/>
          </a:prstGeom>
          <a:noFill/>
        </p:spPr>
        <p:txBody>
          <a:bodyPr wrap="square" rtlCol="0">
            <a:spAutoFit/>
          </a:bodyPr>
          <a:lstStyle/>
          <a:p>
            <a:r>
              <a:rPr lang="en-US" dirty="0">
                <a:latin typeface="Bilo" panose="020B0503040000020003" pitchFamily="34" charset="77"/>
              </a:rPr>
              <a:t>Cut out birds are </a:t>
            </a:r>
            <a:r>
              <a:rPr lang="en-US" dirty="0" err="1">
                <a:latin typeface="Bilo" panose="020B0503040000020003" pitchFamily="34" charset="77"/>
              </a:rPr>
              <a:t>colour</a:t>
            </a:r>
            <a:r>
              <a:rPr lang="en-US" dirty="0">
                <a:latin typeface="Bilo" panose="020B0503040000020003" pitchFamily="34" charset="77"/>
              </a:rPr>
              <a:t>-coded to breakdown different aspects of movement pathways: reason, where, life stage, type. Use the birds in any order to construct pathways by writing on them and connecting them to form a pathway. An example is shown right. Ideas are shared below should you need them. </a:t>
            </a:r>
          </a:p>
        </p:txBody>
      </p:sp>
      <p:pic>
        <p:nvPicPr>
          <p:cNvPr id="14" name="Picture 13" descr="A line of different colored arrows&#10;&#10;AI-generated content may be incorrect.">
            <a:extLst>
              <a:ext uri="{FF2B5EF4-FFF2-40B4-BE49-F238E27FC236}">
                <a16:creationId xmlns:a16="http://schemas.microsoft.com/office/drawing/2014/main" id="{9F8FD079-FC84-A9C7-9035-CC8385CD61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41016" y="891225"/>
            <a:ext cx="1792638" cy="1760816"/>
          </a:xfrm>
          <a:prstGeom prst="rect">
            <a:avLst/>
          </a:prstGeom>
        </p:spPr>
      </p:pic>
    </p:spTree>
    <p:extLst>
      <p:ext uri="{BB962C8B-B14F-4D97-AF65-F5344CB8AC3E}">
        <p14:creationId xmlns:p14="http://schemas.microsoft.com/office/powerpoint/2010/main" val="103801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318C6-E1A4-D17E-BB07-7D963F098BA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2A783D1-EAB3-68BB-1D4C-DC83646EDEA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357A49C-CC8B-C0A3-B53C-F53546A7CF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5F93EE9-2625-5FEB-CED3-BC88AF0683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08AE864-A53C-EC2B-7FB5-35453968B6A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12</a:t>
            </a:r>
          </a:p>
        </p:txBody>
      </p:sp>
      <p:pic>
        <p:nvPicPr>
          <p:cNvPr id="3" name="Picture 2" descr="A blue and black logo&#10;&#10;AI-generated content may be incorrect.">
            <a:extLst>
              <a:ext uri="{FF2B5EF4-FFF2-40B4-BE49-F238E27FC236}">
                <a16:creationId xmlns:a16="http://schemas.microsoft.com/office/drawing/2014/main" id="{05371040-E383-7501-A376-8EBB55113C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53A70BA1-F27E-7AF9-CEEA-AB0C9674E5EA}"/>
              </a:ext>
            </a:extLst>
          </p:cNvPr>
          <p:cNvSpPr txBox="1"/>
          <p:nvPr/>
        </p:nvSpPr>
        <p:spPr>
          <a:xfrm>
            <a:off x="597878" y="1263970"/>
            <a:ext cx="11157438" cy="5170646"/>
          </a:xfrm>
          <a:prstGeom prst="rect">
            <a:avLst/>
          </a:prstGeom>
          <a:noFill/>
        </p:spPr>
        <p:txBody>
          <a:bodyPr wrap="square" rtlCol="0">
            <a:spAutoFit/>
          </a:bodyPr>
          <a:lstStyle/>
          <a:p>
            <a:r>
              <a:rPr lang="en-GB" sz="2400" i="1" dirty="0">
                <a:latin typeface="Bilo" panose="020B0503040000020003" pitchFamily="34" charset="77"/>
              </a:rPr>
              <a:t>“We’ve taken it for granted that each generation will do much better than the last – earning more and enjoying a higher standard of living. But that approach risks looking complacent given the realities of recent years and prospects for the future.” </a:t>
            </a:r>
            <a:r>
              <a:rPr lang="en-GB" sz="2400" dirty="0">
                <a:latin typeface="Bilo" panose="020B0503040000020003" pitchFamily="34" charset="77"/>
              </a:rPr>
              <a:t> </a:t>
            </a:r>
          </a:p>
          <a:p>
            <a:r>
              <a:rPr lang="en-GB" sz="1200" dirty="0">
                <a:latin typeface="Bilo" panose="020B0503040000020003" pitchFamily="34" charset="77"/>
              </a:rPr>
              <a:t>(Torsten Bell, Director of the Resolution Foundation in The Guardian, 18th July 2016)</a:t>
            </a:r>
          </a:p>
          <a:p>
            <a:endParaRPr lang="en-US" dirty="0"/>
          </a:p>
          <a:p>
            <a:r>
              <a:rPr lang="en-US" sz="2400" i="1" dirty="0">
                <a:latin typeface="Bilo" panose="020B0503040000020003" pitchFamily="34" charset="77"/>
              </a:rPr>
              <a:t>“By age 35, 17% of Baby Boomers</a:t>
            </a:r>
            <a:r>
              <a:rPr lang="en-US" sz="1400" i="1" dirty="0">
                <a:solidFill>
                  <a:srgbClr val="0070C0"/>
                </a:solidFill>
                <a:latin typeface="Bilo" panose="020B0503040000020003" pitchFamily="34" charset="77"/>
              </a:rPr>
              <a:t>*</a:t>
            </a:r>
            <a:r>
              <a:rPr lang="en-US" sz="2400" i="1" dirty="0">
                <a:latin typeface="Bilo" panose="020B0503040000020003" pitchFamily="34" charset="77"/>
              </a:rPr>
              <a:t> had followed a path in which they progressed from college into prestigious professional careers like law and medicine, whereas only 7.3% of Millennials</a:t>
            </a:r>
            <a:r>
              <a:rPr lang="en-US" sz="1400" i="1" dirty="0">
                <a:solidFill>
                  <a:srgbClr val="0070C0"/>
                </a:solidFill>
                <a:latin typeface="Bilo" panose="020B0503040000020003" pitchFamily="34" charset="77"/>
              </a:rPr>
              <a:t>*</a:t>
            </a:r>
            <a:r>
              <a:rPr lang="en-US" sz="2400" i="1" dirty="0">
                <a:latin typeface="Bilo" panose="020B0503040000020003" pitchFamily="34" charset="77"/>
              </a:rPr>
              <a:t> did the same.”</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2400" i="1" dirty="0">
              <a:latin typeface="Bilo" panose="020B0503040000020003" pitchFamily="34" charset="77"/>
            </a:endParaRPr>
          </a:p>
          <a:p>
            <a:r>
              <a:rPr lang="en-US" sz="2400" i="1" dirty="0">
                <a:latin typeface="Bilo" panose="020B0503040000020003" pitchFamily="34" charset="77"/>
              </a:rPr>
              <a:t>“Millennials tended to postpone marriage and prolong their stay in the parental home. Early marriage and parenthood </a:t>
            </a:r>
            <a:r>
              <a:rPr lang="en-US" sz="2400" i="1" dirty="0" err="1">
                <a:latin typeface="Bilo" panose="020B0503040000020003" pitchFamily="34" charset="77"/>
              </a:rPr>
              <a:t>characterised</a:t>
            </a:r>
            <a:r>
              <a:rPr lang="en-US" sz="2400" i="1" dirty="0">
                <a:latin typeface="Bilo" panose="020B0503040000020003" pitchFamily="34" charset="77"/>
              </a:rPr>
              <a:t> the lives of 27% of Boomers, but just 13% of Millennials.”</a:t>
            </a:r>
          </a:p>
          <a:p>
            <a:r>
              <a:rPr lang="en-US" sz="1200" dirty="0">
                <a:latin typeface="Bilo" panose="020B0503040000020003" pitchFamily="34" charset="77"/>
              </a:rPr>
              <a:t>(Rob </a:t>
            </a:r>
            <a:r>
              <a:rPr lang="en-US" sz="1200" dirty="0" err="1">
                <a:latin typeface="Bilo" panose="020B0503040000020003" pitchFamily="34" charset="77"/>
              </a:rPr>
              <a:t>Gruijters</a:t>
            </a:r>
            <a:r>
              <a:rPr lang="en-US" sz="1200" dirty="0">
                <a:latin typeface="Bilo" panose="020B0503040000020003" pitchFamily="34" charset="77"/>
              </a:rPr>
              <a:t>, University of Cambridge Boom and bust? Millennials aren’t all worse off than Baby Boomers, but the rich-poor gap is widening)</a:t>
            </a:r>
          </a:p>
          <a:p>
            <a:endParaRPr lang="en-US" sz="1200" dirty="0">
              <a:latin typeface="Bilo" panose="020B0503040000020003" pitchFamily="34" charset="77"/>
            </a:endParaRPr>
          </a:p>
          <a:p>
            <a:endParaRPr lang="en-US" sz="1200" dirty="0">
              <a:latin typeface="Bilo" panose="020B0503040000020003" pitchFamily="34" charset="77"/>
            </a:endParaRPr>
          </a:p>
          <a:p>
            <a:r>
              <a:rPr lang="en-US" sz="1400" dirty="0">
                <a:solidFill>
                  <a:srgbClr val="0070C0"/>
                </a:solidFill>
                <a:latin typeface="Bilo" panose="020B0503040000020003" pitchFamily="34" charset="77"/>
              </a:rPr>
              <a:t>*Boomer – someone born 1946-64; Millennial – someone born 1980-96</a:t>
            </a:r>
          </a:p>
        </p:txBody>
      </p:sp>
    </p:spTree>
    <p:extLst>
      <p:ext uri="{BB962C8B-B14F-4D97-AF65-F5344CB8AC3E}">
        <p14:creationId xmlns:p14="http://schemas.microsoft.com/office/powerpoint/2010/main" val="3855926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4D423-FAB8-22EA-A974-E3C0E9E06A0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C29CA04-9F1F-A39C-828F-3731296F2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478" y="383395"/>
            <a:ext cx="10038522" cy="7093730"/>
          </a:xfrm>
          <a:prstGeom prst="rect">
            <a:avLst/>
          </a:prstGeom>
        </p:spPr>
      </p:pic>
      <p:sp>
        <p:nvSpPr>
          <p:cNvPr id="9" name="Rectangle 8">
            <a:extLst>
              <a:ext uri="{FF2B5EF4-FFF2-40B4-BE49-F238E27FC236}">
                <a16:creationId xmlns:a16="http://schemas.microsoft.com/office/drawing/2014/main" id="{C8AF7F12-DCF8-311F-12D8-D7009BB56AA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F5D9281-C603-3EAD-9F3F-ED65EE2B25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BA4D21E0-2E97-42FC-F199-26E9C46D26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AA47CD-A94B-75BD-BB78-9142DB37AE5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13</a:t>
            </a:r>
          </a:p>
        </p:txBody>
      </p:sp>
      <p:sp>
        <p:nvSpPr>
          <p:cNvPr id="4" name="TextBox 3">
            <a:extLst>
              <a:ext uri="{FF2B5EF4-FFF2-40B4-BE49-F238E27FC236}">
                <a16:creationId xmlns:a16="http://schemas.microsoft.com/office/drawing/2014/main" id="{5D69DE64-AD49-5BD0-9D15-1D51132283A1}"/>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Universal Human Values</a:t>
            </a:r>
          </a:p>
        </p:txBody>
      </p:sp>
      <p:pic>
        <p:nvPicPr>
          <p:cNvPr id="3" name="Picture 2" descr="A blue and black logo&#10;&#10;AI-generated content may be incorrect.">
            <a:extLst>
              <a:ext uri="{FF2B5EF4-FFF2-40B4-BE49-F238E27FC236}">
                <a16:creationId xmlns:a16="http://schemas.microsoft.com/office/drawing/2014/main" id="{3D87A994-1255-E4EB-5746-7879E5B0B8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486557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C4450-21D3-1DB0-8228-16B77325CCA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21AF9B8-D8C1-D95A-5A5C-2D4DE187D12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6676806-C584-781F-9A44-0245D43208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DEDC22A-067B-3CAD-6E2C-A2587F0156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8DFBFF7-53B1-BF21-AC00-71E09F39204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14</a:t>
            </a:r>
          </a:p>
        </p:txBody>
      </p:sp>
      <p:sp>
        <p:nvSpPr>
          <p:cNvPr id="4" name="TextBox 3">
            <a:extLst>
              <a:ext uri="{FF2B5EF4-FFF2-40B4-BE49-F238E27FC236}">
                <a16:creationId xmlns:a16="http://schemas.microsoft.com/office/drawing/2014/main" id="{9A98705C-0825-73EC-56C8-C7C0BC142294}"/>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Example Values Journey</a:t>
            </a:r>
          </a:p>
        </p:txBody>
      </p:sp>
      <p:pic>
        <p:nvPicPr>
          <p:cNvPr id="3" name="Picture 2" descr="A blue and black logo&#10;&#10;AI-generated content may be incorrect.">
            <a:extLst>
              <a:ext uri="{FF2B5EF4-FFF2-40B4-BE49-F238E27FC236}">
                <a16:creationId xmlns:a16="http://schemas.microsoft.com/office/drawing/2014/main" id="{BBFB0DBC-7C22-F918-8755-C4A41BB3C1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descr="A screenshot of a computer&#10;&#10;AI-generated content may be incorrect.">
            <a:extLst>
              <a:ext uri="{FF2B5EF4-FFF2-40B4-BE49-F238E27FC236}">
                <a16:creationId xmlns:a16="http://schemas.microsoft.com/office/drawing/2014/main" id="{17B3A85C-E172-5F8C-486A-BDEF5684BA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29662" y="467702"/>
            <a:ext cx="10014021" cy="7084830"/>
          </a:xfrm>
          <a:prstGeom prst="rect">
            <a:avLst/>
          </a:prstGeom>
        </p:spPr>
      </p:pic>
    </p:spTree>
    <p:extLst>
      <p:ext uri="{BB962C8B-B14F-4D97-AF65-F5344CB8AC3E}">
        <p14:creationId xmlns:p14="http://schemas.microsoft.com/office/powerpoint/2010/main" val="2397554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53329-A13C-243C-0EC5-C4017525DFD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76C40F5-E484-6FC6-2979-56CD8885B35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6930522-7C22-CE08-A6A3-19CE394BDA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DE6695B-A6AC-9C61-342B-1360957B67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D8AF86E-A14B-42CE-6E2B-A59EEB53F7C7}"/>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15</a:t>
            </a:r>
          </a:p>
        </p:txBody>
      </p:sp>
      <p:sp>
        <p:nvSpPr>
          <p:cNvPr id="3" name="TextBox 2">
            <a:extLst>
              <a:ext uri="{FF2B5EF4-FFF2-40B4-BE49-F238E27FC236}">
                <a16:creationId xmlns:a16="http://schemas.microsoft.com/office/drawing/2014/main" id="{7723ECB3-6B0C-984C-0BE9-71E7B8D11568}"/>
              </a:ext>
            </a:extLst>
          </p:cNvPr>
          <p:cNvSpPr txBox="1"/>
          <p:nvPr/>
        </p:nvSpPr>
        <p:spPr>
          <a:xfrm>
            <a:off x="1040284" y="1257300"/>
            <a:ext cx="10541977" cy="5693866"/>
          </a:xfrm>
          <a:prstGeom prst="rect">
            <a:avLst/>
          </a:prstGeom>
          <a:noFill/>
        </p:spPr>
        <p:txBody>
          <a:bodyPr wrap="square" rtlCol="0">
            <a:spAutoFit/>
          </a:bodyPr>
          <a:lstStyle/>
          <a:p>
            <a:pPr lvl="0" algn="ctr"/>
            <a:r>
              <a:rPr lang="en-GB" sz="2400" b="1" dirty="0">
                <a:effectLst/>
                <a:latin typeface="Bilo Light" panose="020B0403040000020003" pitchFamily="34" charset="77"/>
                <a:ea typeface="Aptos" panose="020B0004020202020204" pitchFamily="34" charset="0"/>
                <a:cs typeface="Times New Roman" panose="02020603050405020304" pitchFamily="18" charset="0"/>
              </a:rPr>
              <a:t>Different forms of movement</a:t>
            </a:r>
          </a:p>
          <a:p>
            <a:pPr lvl="0" algn="ctr">
              <a:spcAft>
                <a:spcPts val="1200"/>
              </a:spcAft>
            </a:pPr>
            <a:endParaRPr lang="en-GB" sz="2400" b="1" dirty="0">
              <a:effectLst/>
              <a:latin typeface="Bilo Light" panose="020B0403040000020003" pitchFamily="34" charset="77"/>
              <a:ea typeface="Aptos" panose="020B0004020202020204" pitchFamily="34" charset="0"/>
              <a:cs typeface="Times New Roman" panose="02020603050405020304" pitchFamily="18" charset="0"/>
            </a:endParaRP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External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outside of a country or region to a different country or region.</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Internal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within a country, region, city or town. </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Temporary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for a limited period.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Permanent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involves relocation to a new place.</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–involves a regular and repeated pattern like commuting or seasonal.</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Irregular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not part of a pattern and may be a one-off movement.</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Voluntary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a choice of the individual/group involved.</a:t>
            </a:r>
          </a:p>
          <a:p>
            <a:pPr marL="342900" lvl="0" indent="-342900">
              <a:spcAft>
                <a:spcPts val="1200"/>
              </a:spcAft>
              <a:buFont typeface="Symbol" pitchFamily="2" charset="2"/>
              <a:buChar char=""/>
            </a:pPr>
            <a:r>
              <a:rPr lang="en-GB" sz="2400" b="1" dirty="0">
                <a:effectLst/>
                <a:latin typeface="Bilo Light" panose="020B0403040000020003" pitchFamily="34" charset="77"/>
                <a:ea typeface="Aptos" panose="020B0004020202020204" pitchFamily="34" charset="0"/>
                <a:cs typeface="Times New Roman" panose="02020603050405020304" pitchFamily="18" charset="0"/>
              </a:rPr>
              <a:t>Forced </a:t>
            </a:r>
            <a:r>
              <a:rPr lang="en-GB" sz="2400" dirty="0">
                <a:effectLst/>
                <a:latin typeface="Bilo Light" panose="020B0403040000020003" pitchFamily="34" charset="77"/>
                <a:ea typeface="Aptos" panose="020B0004020202020204" pitchFamily="34" charset="0"/>
                <a:cs typeface="Times New Roman" panose="02020603050405020304" pitchFamily="18" charset="0"/>
              </a:rPr>
              <a:t>– where people have had to move to avoid danger or risk for example. </a:t>
            </a:r>
          </a:p>
          <a:p>
            <a:pPr>
              <a:spcAft>
                <a:spcPts val="1200"/>
              </a:spcAft>
            </a:pPr>
            <a:endParaRPr lang="en-US" sz="2400" dirty="0">
              <a:latin typeface="Bilo Light" panose="020B0403040000020003" pitchFamily="34" charset="77"/>
            </a:endParaRPr>
          </a:p>
        </p:txBody>
      </p:sp>
      <p:pic>
        <p:nvPicPr>
          <p:cNvPr id="4" name="Picture 3" descr="A blue and black logo&#10;&#10;AI-generated content may be incorrect.">
            <a:extLst>
              <a:ext uri="{FF2B5EF4-FFF2-40B4-BE49-F238E27FC236}">
                <a16:creationId xmlns:a16="http://schemas.microsoft.com/office/drawing/2014/main" id="{49CA52D3-216F-5AAF-7D1F-8B159918BC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206838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01270-9EDF-26CD-490A-D5D022DCF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50ABD20-39B1-FC26-7EA3-1231C02777C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E385729-A900-101B-11D8-D5DD5E6EEE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29D9014-13B2-2A96-440C-01403D0677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B93177D-28AE-8657-3330-69CCE0F3EE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16</a:t>
            </a:r>
          </a:p>
        </p:txBody>
      </p:sp>
      <p:pic>
        <p:nvPicPr>
          <p:cNvPr id="4" name="Picture 3" descr="A blue and black logo&#10;&#10;AI-generated content may be incorrect.">
            <a:extLst>
              <a:ext uri="{FF2B5EF4-FFF2-40B4-BE49-F238E27FC236}">
                <a16:creationId xmlns:a16="http://schemas.microsoft.com/office/drawing/2014/main" id="{FB331B7F-1B78-D9EC-C63C-6BD61A2D76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6752E1A9-9657-D4DC-336A-1DE6B0483A5E}"/>
              </a:ext>
            </a:extLst>
          </p:cNvPr>
          <p:cNvSpPr txBox="1"/>
          <p:nvPr/>
        </p:nvSpPr>
        <p:spPr>
          <a:xfrm>
            <a:off x="3941805" y="1145218"/>
            <a:ext cx="7909768" cy="5016758"/>
          </a:xfrm>
          <a:prstGeom prst="rect">
            <a:avLst/>
          </a:prstGeom>
          <a:noFill/>
        </p:spPr>
        <p:txBody>
          <a:bodyPr wrap="square" rtlCol="0">
            <a:spAutoFit/>
          </a:bodyPr>
          <a:lstStyle/>
          <a:p>
            <a:pPr lvl="0"/>
            <a:r>
              <a:rPr lang="en-GB" sz="2400" dirty="0">
                <a:latin typeface="Bilo Medium" panose="020B0503040000020003" pitchFamily="34" charset="77"/>
              </a:rPr>
              <a:t>Social mobility </a:t>
            </a:r>
            <a:r>
              <a:rPr lang="en-GB" sz="2400" dirty="0">
                <a:latin typeface="Bilo Light" panose="020B0403040000020003" pitchFamily="34" charset="77"/>
              </a:rPr>
              <a:t>refers to the movement of individuals or groups within a society's social hierarchy. It essentially describes the extent to which someone's social status, often measured by income, occupation, or education, is linked to their parents' social status.  </a:t>
            </a:r>
          </a:p>
          <a:p>
            <a:pPr lvl="0"/>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Overview definition)</a:t>
            </a:r>
          </a:p>
          <a:p>
            <a:pPr lvl="0"/>
            <a:endParaRPr lang="en-GB" sz="1400" dirty="0">
              <a:latin typeface="Bilo Light" panose="020B0403040000020003" pitchFamily="34" charset="77"/>
              <a:cs typeface="Times New Roman" panose="02020603050405020304" pitchFamily="18" charset="0"/>
            </a:endParaRPr>
          </a:p>
          <a:p>
            <a:pPr lvl="0"/>
            <a:endParaRPr lang="en-GB" sz="1400" dirty="0">
              <a:latin typeface="Bilo Light" panose="020B0403040000020003" pitchFamily="34" charset="77"/>
              <a:cs typeface="Times New Roman" panose="02020603050405020304" pitchFamily="18" charset="0"/>
            </a:endParaRPr>
          </a:p>
          <a:p>
            <a:r>
              <a:rPr lang="en-GB" sz="2400" dirty="0">
                <a:latin typeface="Bilo Medium" panose="020B0503040000020003" pitchFamily="34" charset="77"/>
              </a:rPr>
              <a:t>Social mobility </a:t>
            </a:r>
            <a:r>
              <a:rPr lang="en-GB" sz="2400" dirty="0">
                <a:latin typeface="Bilo Light" panose="020B0403040000020003" pitchFamily="34" charset="77"/>
              </a:rPr>
              <a:t>is the movement of individuals, families, households or other categories of people within or between social strata in a society.</a:t>
            </a:r>
            <a:r>
              <a:rPr lang="en-GB" sz="2400" baseline="30000" dirty="0">
                <a:latin typeface="Bilo Light" panose="020B0403040000020003" pitchFamily="34" charset="77"/>
              </a:rPr>
              <a:t> </a:t>
            </a:r>
            <a:r>
              <a:rPr lang="en-GB" sz="2400" dirty="0">
                <a:latin typeface="Bilo Light" panose="020B0403040000020003" pitchFamily="34" charset="77"/>
              </a:rPr>
              <a:t>It is a change in social status relative to one's current social location within a given society. The movement can be in a downward or upward direction. </a:t>
            </a:r>
          </a:p>
          <a:p>
            <a:r>
              <a:rPr lang="en-GB" sz="1400" dirty="0">
                <a:latin typeface="Bilo Light" panose="020B0403040000020003" pitchFamily="34" charset="77"/>
                <a:ea typeface="Aptos" panose="020B0004020202020204" pitchFamily="34" charset="0"/>
                <a:cs typeface="Times New Roman" panose="02020603050405020304" pitchFamily="18" charset="0"/>
              </a:rPr>
              <a:t>(Wikipedia definition)</a:t>
            </a:r>
          </a:p>
          <a:p>
            <a:pPr lvl="0"/>
            <a:endParaRPr lang="en-US" sz="2400" dirty="0">
              <a:latin typeface="Bilo Light" panose="020B0403040000020003" pitchFamily="34" charset="77"/>
            </a:endParaRPr>
          </a:p>
        </p:txBody>
      </p:sp>
      <p:sp>
        <p:nvSpPr>
          <p:cNvPr id="3" name="TextBox 2">
            <a:extLst>
              <a:ext uri="{FF2B5EF4-FFF2-40B4-BE49-F238E27FC236}">
                <a16:creationId xmlns:a16="http://schemas.microsoft.com/office/drawing/2014/main" id="{5E3429CC-593D-5BAF-3E44-9C9E4C4D03B5}"/>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social mobility</a:t>
            </a:r>
          </a:p>
        </p:txBody>
      </p:sp>
    </p:spTree>
    <p:extLst>
      <p:ext uri="{BB962C8B-B14F-4D97-AF65-F5344CB8AC3E}">
        <p14:creationId xmlns:p14="http://schemas.microsoft.com/office/powerpoint/2010/main" val="1281334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C38E2-A1C3-E3B1-79D6-0A458087D5D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0FBEDD0-FC50-656E-60BF-E33A434F43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0D26BCF-4F91-07FE-18BC-3599A87A2C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2C7DB0E-34BE-D044-27CD-3596AC2F14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B560DD1F-FF67-2408-3F5B-958155894E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17</a:t>
            </a:r>
          </a:p>
        </p:txBody>
      </p:sp>
      <p:pic>
        <p:nvPicPr>
          <p:cNvPr id="4" name="Picture 3" descr="A blue and black logo&#10;&#10;AI-generated content may be incorrect.">
            <a:extLst>
              <a:ext uri="{FF2B5EF4-FFF2-40B4-BE49-F238E27FC236}">
                <a16:creationId xmlns:a16="http://schemas.microsoft.com/office/drawing/2014/main" id="{565A7B58-6982-F22A-ABB3-827B733A27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E508D409-CB6F-3AA3-ADFA-41EE5D7CC73F}"/>
              </a:ext>
            </a:extLst>
          </p:cNvPr>
          <p:cNvSpPr txBox="1"/>
          <p:nvPr/>
        </p:nvSpPr>
        <p:spPr>
          <a:xfrm>
            <a:off x="1167618" y="2101362"/>
            <a:ext cx="10269416" cy="3647152"/>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latin typeface="Bilo Light" panose="020B0403040000020003" pitchFamily="34" charset="77"/>
              </a:rPr>
              <a:t>Tita Nurse moves to Germany (spatial mobility) to improve the lives of her family members in Manila (social mobility).</a:t>
            </a:r>
          </a:p>
          <a:p>
            <a:pPr marL="342900" indent="-342900">
              <a:spcAft>
                <a:spcPts val="600"/>
              </a:spcAft>
              <a:buFont typeface="Arial" panose="020B0604020202020204" pitchFamily="34" charset="0"/>
              <a:buChar char="•"/>
            </a:pPr>
            <a:r>
              <a:rPr lang="en-US" sz="2400" dirty="0">
                <a:latin typeface="Bilo Light" panose="020B0403040000020003" pitchFamily="34" charset="77"/>
              </a:rPr>
              <a:t>‘Treasures’ sent home (spatial) in Balikbayan Boxes provide family members with the trappings (features and benefits) of middle-classness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Thanks to support from Tita Nurse in the form of laptop and other study resources sent to him from Germany (spatial) the main character is able to get a good education and qualify as a doctor (social). </a:t>
            </a:r>
          </a:p>
          <a:p>
            <a:pPr marL="342900" indent="-342900">
              <a:spcAft>
                <a:spcPts val="600"/>
              </a:spcAft>
              <a:buFont typeface="Arial" panose="020B0604020202020204" pitchFamily="34" charset="0"/>
              <a:buChar char="•"/>
            </a:pPr>
            <a:r>
              <a:rPr lang="en-US" sz="2400" dirty="0">
                <a:latin typeface="Bilo Light" panose="020B0403040000020003" pitchFamily="34" charset="77"/>
              </a:rPr>
              <a:t>Being a doctor (social), they are able to command a good job overseas (spatial) and provide ongoing support to their family (social). </a:t>
            </a:r>
          </a:p>
        </p:txBody>
      </p:sp>
    </p:spTree>
    <p:extLst>
      <p:ext uri="{BB962C8B-B14F-4D97-AF65-F5344CB8AC3E}">
        <p14:creationId xmlns:p14="http://schemas.microsoft.com/office/powerpoint/2010/main" val="2970668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F71A9-B0E9-A2EE-778E-431068B3AAB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BF1E381-4B49-803F-B895-AA2E85272F7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2AC18D7-EEC1-69FF-01FB-25E2F79FE1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6889B02-F683-179C-69C3-73254CD79C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69D9E51-8057-30D5-4289-675DD728CD1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18</a:t>
            </a:r>
          </a:p>
        </p:txBody>
      </p:sp>
      <p:pic>
        <p:nvPicPr>
          <p:cNvPr id="4" name="Picture 3" descr="A blue and black logo&#10;&#10;AI-generated content may be incorrect.">
            <a:extLst>
              <a:ext uri="{FF2B5EF4-FFF2-40B4-BE49-F238E27FC236}">
                <a16:creationId xmlns:a16="http://schemas.microsoft.com/office/drawing/2014/main" id="{095CED33-0B46-2420-97E9-CA3EE8B5AC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2" name="TextBox 11">
            <a:extLst>
              <a:ext uri="{FF2B5EF4-FFF2-40B4-BE49-F238E27FC236}">
                <a16:creationId xmlns:a16="http://schemas.microsoft.com/office/drawing/2014/main" id="{226C3F06-CFE1-39C4-9BA7-D2E96EB729B9}"/>
              </a:ext>
            </a:extLst>
          </p:cNvPr>
          <p:cNvSpPr txBox="1"/>
          <p:nvPr/>
        </p:nvSpPr>
        <p:spPr>
          <a:xfrm>
            <a:off x="923152" y="2637935"/>
            <a:ext cx="1594537" cy="1938992"/>
          </a:xfrm>
          <a:prstGeom prst="rect">
            <a:avLst/>
          </a:prstGeom>
          <a:noFill/>
        </p:spPr>
        <p:txBody>
          <a:bodyPr wrap="square" rtlCol="0">
            <a:spAutoFit/>
          </a:bodyPr>
          <a:lstStyle/>
          <a:p>
            <a:r>
              <a:rPr lang="en-US" sz="2400" dirty="0">
                <a:latin typeface="Bilo Light" panose="020B0403040000020003" pitchFamily="34" charset="77"/>
              </a:rPr>
              <a:t>Examples linking spatial &amp; social mobility</a:t>
            </a:r>
          </a:p>
        </p:txBody>
      </p:sp>
      <p:pic>
        <p:nvPicPr>
          <p:cNvPr id="3" name="Picture 2" descr="A screenshot of a computer screen&#10;&#10;AI-generated content may be incorrect.">
            <a:extLst>
              <a:ext uri="{FF2B5EF4-FFF2-40B4-BE49-F238E27FC236}">
                <a16:creationId xmlns:a16="http://schemas.microsoft.com/office/drawing/2014/main" id="{8D004628-CEA3-BB42-FE7E-338825BBF77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48720" y="876712"/>
            <a:ext cx="9562484" cy="6280226"/>
          </a:xfrm>
          <a:prstGeom prst="rect">
            <a:avLst/>
          </a:prstGeom>
        </p:spPr>
      </p:pic>
    </p:spTree>
    <p:extLst>
      <p:ext uri="{BB962C8B-B14F-4D97-AF65-F5344CB8AC3E}">
        <p14:creationId xmlns:p14="http://schemas.microsoft.com/office/powerpoint/2010/main" val="1378171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D193B-0A0D-8BFB-5349-C6B08CC67502}"/>
            </a:ext>
          </a:extLst>
        </p:cNvPr>
        <p:cNvGrpSpPr/>
        <p:nvPr/>
      </p:nvGrpSpPr>
      <p:grpSpPr>
        <a:xfrm>
          <a:off x="0" y="0"/>
          <a:ext cx="0" cy="0"/>
          <a:chOff x="0" y="0"/>
          <a:chExt cx="0" cy="0"/>
        </a:xfrm>
      </p:grpSpPr>
      <p:pic>
        <p:nvPicPr>
          <p:cNvPr id="8" name="Picture 7" descr="A document with lines and numbers&#10;&#10;AI-generated content may be incorrect.">
            <a:extLst>
              <a:ext uri="{FF2B5EF4-FFF2-40B4-BE49-F238E27FC236}">
                <a16:creationId xmlns:a16="http://schemas.microsoft.com/office/drawing/2014/main" id="{80D9F48F-D108-974D-88CF-950E44EE97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0501" y="744733"/>
            <a:ext cx="4607170" cy="6533805"/>
          </a:xfrm>
          <a:prstGeom prst="rect">
            <a:avLst/>
          </a:prstGeom>
        </p:spPr>
      </p:pic>
      <p:sp>
        <p:nvSpPr>
          <p:cNvPr id="9" name="Rectangle 8">
            <a:extLst>
              <a:ext uri="{FF2B5EF4-FFF2-40B4-BE49-F238E27FC236}">
                <a16:creationId xmlns:a16="http://schemas.microsoft.com/office/drawing/2014/main" id="{7BD93A6F-45A8-CE40-4D06-8956E0CE877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1A0A930C-F3FB-9EFD-04DD-9BA9180EE9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CC0DF81-C007-68A9-B8C4-5A340F6527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97DDE765-93ED-9C55-3ED0-61294E3D38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19</a:t>
            </a:r>
          </a:p>
        </p:txBody>
      </p:sp>
      <p:pic>
        <p:nvPicPr>
          <p:cNvPr id="4" name="Picture 3" descr="A blue and black logo&#10;&#10;AI-generated content may be incorrect.">
            <a:extLst>
              <a:ext uri="{FF2B5EF4-FFF2-40B4-BE49-F238E27FC236}">
                <a16:creationId xmlns:a16="http://schemas.microsoft.com/office/drawing/2014/main" id="{A7BD67EC-BF45-46B6-ED2C-B03E451AD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10" name="TextBox 9">
            <a:extLst>
              <a:ext uri="{FF2B5EF4-FFF2-40B4-BE49-F238E27FC236}">
                <a16:creationId xmlns:a16="http://schemas.microsoft.com/office/drawing/2014/main" id="{CF77141F-3948-A0B3-C3CA-86CE8B5FD703}"/>
              </a:ext>
            </a:extLst>
          </p:cNvPr>
          <p:cNvSpPr txBox="1"/>
          <p:nvPr/>
        </p:nvSpPr>
        <p:spPr>
          <a:xfrm>
            <a:off x="923152" y="2637935"/>
            <a:ext cx="3165271" cy="1200329"/>
          </a:xfrm>
          <a:prstGeom prst="rect">
            <a:avLst/>
          </a:prstGeom>
          <a:noFill/>
        </p:spPr>
        <p:txBody>
          <a:bodyPr wrap="square" rtlCol="0">
            <a:spAutoFit/>
          </a:bodyPr>
          <a:lstStyle/>
          <a:p>
            <a:r>
              <a:rPr lang="en-US" sz="2400" dirty="0">
                <a:latin typeface="Bilo Light" panose="020B0403040000020003" pitchFamily="34" charset="77"/>
              </a:rPr>
              <a:t>Example of a Migration Rhythm Map from the research project.</a:t>
            </a:r>
          </a:p>
        </p:txBody>
      </p:sp>
    </p:spTree>
    <p:extLst>
      <p:ext uri="{BB962C8B-B14F-4D97-AF65-F5344CB8AC3E}">
        <p14:creationId xmlns:p14="http://schemas.microsoft.com/office/powerpoint/2010/main" val="958482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43E5-558D-7136-2A4E-DE312999A00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AA0EC3D-7B80-722D-A1B1-0986D237F35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7FD47F1-DD06-A848-786F-626B340883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86AEB3B6-06AA-8D98-CCD6-1B6B8F5071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2DFCFB2-FAB2-2072-659D-91F94DB67E8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a:t>
            </a:r>
          </a:p>
        </p:txBody>
      </p:sp>
      <p:pic>
        <p:nvPicPr>
          <p:cNvPr id="3" name="Picture 2" descr="A screen shot of a diagram&#10;&#10;AI-generated content may be incorrect.">
            <a:extLst>
              <a:ext uri="{FF2B5EF4-FFF2-40B4-BE49-F238E27FC236}">
                <a16:creationId xmlns:a16="http://schemas.microsoft.com/office/drawing/2014/main" id="{E131F007-8D70-CB51-9458-86110A14D3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1059328"/>
            <a:ext cx="7772400" cy="5498903"/>
          </a:xfrm>
          <a:prstGeom prst="rect">
            <a:avLst/>
          </a:prstGeom>
          <a:ln w="6350">
            <a:solidFill>
              <a:schemeClr val="accent1"/>
            </a:solidFill>
          </a:ln>
        </p:spPr>
      </p:pic>
      <p:pic>
        <p:nvPicPr>
          <p:cNvPr id="2" name="Picture 1" descr="A blue and black logo&#10;&#10;AI-generated content may be incorrect.">
            <a:extLst>
              <a:ext uri="{FF2B5EF4-FFF2-40B4-BE49-F238E27FC236}">
                <a16:creationId xmlns:a16="http://schemas.microsoft.com/office/drawing/2014/main" id="{25D39530-3749-66E6-EE4E-CFAC1E98FC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8" name="TextBox 7">
            <a:extLst>
              <a:ext uri="{FF2B5EF4-FFF2-40B4-BE49-F238E27FC236}">
                <a16:creationId xmlns:a16="http://schemas.microsoft.com/office/drawing/2014/main" id="{AC0E972E-A37E-4F5C-1AF3-CAE7E3A1188D}"/>
              </a:ext>
            </a:extLst>
          </p:cNvPr>
          <p:cNvSpPr txBox="1"/>
          <p:nvPr/>
        </p:nvSpPr>
        <p:spPr>
          <a:xfrm>
            <a:off x="617414" y="2516117"/>
            <a:ext cx="2582562" cy="2585323"/>
          </a:xfrm>
          <a:prstGeom prst="rect">
            <a:avLst/>
          </a:prstGeom>
          <a:noFill/>
        </p:spPr>
        <p:txBody>
          <a:bodyPr wrap="square" rtlCol="0">
            <a:spAutoFit/>
          </a:bodyPr>
          <a:lstStyle/>
          <a:p>
            <a:pPr>
              <a:lnSpc>
                <a:spcPct val="150000"/>
              </a:lnSpc>
              <a:buNone/>
            </a:pPr>
            <a:r>
              <a:rPr lang="en-GB" sz="2400" dirty="0">
                <a:effectLst/>
                <a:latin typeface="Bilo" panose="020B0503040000020003" pitchFamily="34" charset="77"/>
                <a:ea typeface="Aptos" panose="020B0004020202020204" pitchFamily="34" charset="0"/>
                <a:cs typeface="Times New Roman" panose="02020603050405020304" pitchFamily="18" charset="0"/>
              </a:rPr>
              <a:t>How do you encounter migration at these scales?</a:t>
            </a:r>
          </a:p>
          <a:p>
            <a:endParaRPr lang="en-US" dirty="0"/>
          </a:p>
        </p:txBody>
      </p:sp>
    </p:spTree>
    <p:extLst>
      <p:ext uri="{BB962C8B-B14F-4D97-AF65-F5344CB8AC3E}">
        <p14:creationId xmlns:p14="http://schemas.microsoft.com/office/powerpoint/2010/main" val="2070312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68E24-470C-D7A6-EDEE-35DF3A44D8C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FF993ED-4650-68A8-F9DE-C5440306D53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72348A35-996B-00D3-FF7A-EB98FEDB10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553E73A3-301E-406D-6B86-C8E364F3C5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6D11291-10D9-C6B6-BB34-90EC4478FC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20</a:t>
            </a:r>
          </a:p>
        </p:txBody>
      </p:sp>
      <p:pic>
        <p:nvPicPr>
          <p:cNvPr id="4" name="Picture 3" descr="A blue and black logo&#10;&#10;AI-generated content may be incorrect.">
            <a:extLst>
              <a:ext uri="{FF2B5EF4-FFF2-40B4-BE49-F238E27FC236}">
                <a16:creationId xmlns:a16="http://schemas.microsoft.com/office/drawing/2014/main" id="{12F2F858-3282-557B-3AB8-B63A205BFF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screenshot of a computer screen&#10;&#10;AI-generated content may be incorrect.">
            <a:extLst>
              <a:ext uri="{FF2B5EF4-FFF2-40B4-BE49-F238E27FC236}">
                <a16:creationId xmlns:a16="http://schemas.microsoft.com/office/drawing/2014/main" id="{517E7609-E458-62D6-1091-CD4627A1735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10843" y="919205"/>
            <a:ext cx="8926614" cy="5887122"/>
          </a:xfrm>
          <a:prstGeom prst="rect">
            <a:avLst/>
          </a:prstGeom>
        </p:spPr>
      </p:pic>
      <p:sp>
        <p:nvSpPr>
          <p:cNvPr id="10" name="TextBox 9">
            <a:extLst>
              <a:ext uri="{FF2B5EF4-FFF2-40B4-BE49-F238E27FC236}">
                <a16:creationId xmlns:a16="http://schemas.microsoft.com/office/drawing/2014/main" id="{EA4A79E9-094F-D70B-4AE9-5A64715513D3}"/>
              </a:ext>
            </a:extLst>
          </p:cNvPr>
          <p:cNvSpPr txBox="1"/>
          <p:nvPr/>
        </p:nvSpPr>
        <p:spPr>
          <a:xfrm>
            <a:off x="923152" y="2637935"/>
            <a:ext cx="2187691" cy="1200329"/>
          </a:xfrm>
          <a:prstGeom prst="rect">
            <a:avLst/>
          </a:prstGeom>
          <a:noFill/>
        </p:spPr>
        <p:txBody>
          <a:bodyPr wrap="square" rtlCol="0">
            <a:spAutoFit/>
          </a:bodyPr>
          <a:lstStyle/>
          <a:p>
            <a:r>
              <a:rPr lang="en-US" sz="2400" dirty="0">
                <a:latin typeface="Bilo Light" panose="020B0403040000020003" pitchFamily="34" charset="77"/>
              </a:rPr>
              <a:t>Template for Migration Rhythm Map</a:t>
            </a:r>
          </a:p>
        </p:txBody>
      </p:sp>
    </p:spTree>
    <p:extLst>
      <p:ext uri="{BB962C8B-B14F-4D97-AF65-F5344CB8AC3E}">
        <p14:creationId xmlns:p14="http://schemas.microsoft.com/office/powerpoint/2010/main" val="2847684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911CB-7ACD-4C3A-194A-F4AB889D98C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F539384-2981-47C1-5413-DFB87238EF65}"/>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9AC8285-BC13-45BC-329D-C8838E82E0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390937E-8D44-918A-0565-A4EFBF9823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8C076019-F47F-1DA0-8AD8-4BB886F0A7A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21</a:t>
            </a:r>
          </a:p>
        </p:txBody>
      </p:sp>
      <p:pic>
        <p:nvPicPr>
          <p:cNvPr id="4" name="Picture 3" descr="A blue and black logo&#10;&#10;AI-generated content may be incorrect.">
            <a:extLst>
              <a:ext uri="{FF2B5EF4-FFF2-40B4-BE49-F238E27FC236}">
                <a16:creationId xmlns:a16="http://schemas.microsoft.com/office/drawing/2014/main" id="{73D24215-B611-1D15-919F-9D63C762AB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3" name="TextBox 2">
            <a:extLst>
              <a:ext uri="{FF2B5EF4-FFF2-40B4-BE49-F238E27FC236}">
                <a16:creationId xmlns:a16="http://schemas.microsoft.com/office/drawing/2014/main" id="{4D617B57-427D-9111-4D05-032570BA888F}"/>
              </a:ext>
            </a:extLst>
          </p:cNvPr>
          <p:cNvSpPr txBox="1"/>
          <p:nvPr/>
        </p:nvSpPr>
        <p:spPr>
          <a:xfrm>
            <a:off x="1382751" y="2007220"/>
            <a:ext cx="9556595" cy="1815882"/>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Sustainable Development: </a:t>
            </a:r>
            <a:r>
              <a:rPr lang="en-GB" sz="2400" dirty="0">
                <a:latin typeface="Bilo Light" panose="020B0403040000020003" pitchFamily="34" charset="77"/>
              </a:rPr>
              <a:t>Development that meets the needs of the present without compromising the ability of future generations to meet their own needs. </a:t>
            </a:r>
          </a:p>
          <a:p>
            <a:endParaRPr lang="en-GB" sz="2400" dirty="0">
              <a:latin typeface="Bilo Light" panose="020B0403040000020003" pitchFamily="34" charset="77"/>
            </a:endParaRPr>
          </a:p>
          <a:p>
            <a:r>
              <a:rPr lang="en-GB" sz="1600" dirty="0">
                <a:latin typeface="Bilo Light" panose="020B0403040000020003" pitchFamily="34" charset="77"/>
              </a:rPr>
              <a:t>World Commission on Environment and Development (WCED) report, Our Common Future (1987) </a:t>
            </a:r>
            <a:endParaRPr lang="en-US" sz="1600" dirty="0">
              <a:latin typeface="Bilo Light" panose="020B0403040000020003" pitchFamily="34" charset="77"/>
            </a:endParaRPr>
          </a:p>
        </p:txBody>
      </p:sp>
    </p:spTree>
    <p:extLst>
      <p:ext uri="{BB962C8B-B14F-4D97-AF65-F5344CB8AC3E}">
        <p14:creationId xmlns:p14="http://schemas.microsoft.com/office/powerpoint/2010/main" val="3829455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31A58-27CA-95DF-6EE3-AF38C19A4DE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8EC10D3-BCA2-D8E7-0BF6-3FA128033AD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DEEEC54C-5DC7-6BCB-A3E2-B2771B5F7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531FE15-A94A-11BD-6939-EC29571E7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2274C79-D806-AA92-3B53-6A86576CC29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22</a:t>
            </a:r>
          </a:p>
        </p:txBody>
      </p:sp>
      <p:pic>
        <p:nvPicPr>
          <p:cNvPr id="4" name="Picture 3" descr="A blue and black logo&#10;&#10;AI-generated content may be incorrect.">
            <a:extLst>
              <a:ext uri="{FF2B5EF4-FFF2-40B4-BE49-F238E27FC236}">
                <a16:creationId xmlns:a16="http://schemas.microsoft.com/office/drawing/2014/main" id="{65E150BC-B73B-AB49-873F-F4C77924E3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6D951584-B155-A757-DD37-04C329ABCF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23261" y="970878"/>
            <a:ext cx="8049387" cy="5881357"/>
          </a:xfrm>
          <a:prstGeom prst="rect">
            <a:avLst/>
          </a:prstGeom>
        </p:spPr>
      </p:pic>
      <p:sp>
        <p:nvSpPr>
          <p:cNvPr id="8" name="TextBox 7">
            <a:extLst>
              <a:ext uri="{FF2B5EF4-FFF2-40B4-BE49-F238E27FC236}">
                <a16:creationId xmlns:a16="http://schemas.microsoft.com/office/drawing/2014/main" id="{B29737C1-1408-30B4-610A-BA74B0422D4A}"/>
              </a:ext>
            </a:extLst>
          </p:cNvPr>
          <p:cNvSpPr txBox="1"/>
          <p:nvPr/>
        </p:nvSpPr>
        <p:spPr>
          <a:xfrm>
            <a:off x="574223" y="2203396"/>
            <a:ext cx="3016470" cy="3785652"/>
          </a:xfrm>
          <a:prstGeom prst="rect">
            <a:avLst/>
          </a:prstGeom>
          <a:noFill/>
        </p:spPr>
        <p:txBody>
          <a:bodyPr wrap="square" rtlCol="0">
            <a:spAutoFit/>
          </a:bodyPr>
          <a:lstStyle/>
          <a:p>
            <a:r>
              <a:rPr lang="en-US" sz="2400" dirty="0">
                <a:latin typeface="Bilo Medium" panose="020B0503040000020003" pitchFamily="34" charset="77"/>
              </a:rPr>
              <a:t>Earth Overshoot Day </a:t>
            </a:r>
            <a:r>
              <a:rPr lang="en-US" sz="2400" dirty="0">
                <a:latin typeface="Bilo Light" panose="020B0403040000020003" pitchFamily="34" charset="77"/>
              </a:rPr>
              <a:t>marks the date when humanity’s demand for ecological resources and services exceeds what Earth can regenerate in that year.</a:t>
            </a:r>
          </a:p>
          <a:p>
            <a:endParaRPr lang="en-US" sz="2400" dirty="0">
              <a:latin typeface="Bilo Light" panose="020B0403040000020003" pitchFamily="34" charset="77"/>
            </a:endParaRPr>
          </a:p>
          <a:p>
            <a:r>
              <a:rPr lang="en-US" sz="2400" dirty="0">
                <a:latin typeface="Bilo Light" panose="020B0403040000020003" pitchFamily="34" charset="77"/>
              </a:rPr>
              <a:t>2025 = 24</a:t>
            </a:r>
            <a:r>
              <a:rPr lang="en-US" sz="2400" baseline="30000" dirty="0">
                <a:latin typeface="Bilo Light" panose="020B0403040000020003" pitchFamily="34" charset="77"/>
              </a:rPr>
              <a:t>th</a:t>
            </a:r>
            <a:r>
              <a:rPr lang="en-US" sz="2400" dirty="0">
                <a:latin typeface="Bilo Light" panose="020B0403040000020003" pitchFamily="34" charset="77"/>
              </a:rPr>
              <a:t> July</a:t>
            </a:r>
          </a:p>
        </p:txBody>
      </p:sp>
    </p:spTree>
    <p:extLst>
      <p:ext uri="{BB962C8B-B14F-4D97-AF65-F5344CB8AC3E}">
        <p14:creationId xmlns:p14="http://schemas.microsoft.com/office/powerpoint/2010/main" val="253914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C9492-11EA-C40C-D9DC-0A68BF6E32B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5AD9259-80A9-694E-EAF5-96C318E17C62}"/>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3096B8A-2EC9-B1BF-E357-6945B4B24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954F5BFC-0F46-CFC5-BEEC-C681D01EB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DFC8052-D855-9CA0-8AAA-3554F78FD3BB}"/>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23</a:t>
            </a:r>
          </a:p>
        </p:txBody>
      </p:sp>
      <p:pic>
        <p:nvPicPr>
          <p:cNvPr id="4" name="Picture 3" descr="A blue and black logo&#10;&#10;AI-generated content may be incorrect.">
            <a:extLst>
              <a:ext uri="{FF2B5EF4-FFF2-40B4-BE49-F238E27FC236}">
                <a16:creationId xmlns:a16="http://schemas.microsoft.com/office/drawing/2014/main" id="{DA506031-3378-9471-3AC1-C1F27BF70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3" name="Picture 2">
            <a:extLst>
              <a:ext uri="{FF2B5EF4-FFF2-40B4-BE49-F238E27FC236}">
                <a16:creationId xmlns:a16="http://schemas.microsoft.com/office/drawing/2014/main" id="{B865B2B8-D3E6-6C88-207D-9C786C54419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590693" y="855239"/>
            <a:ext cx="8309727" cy="6002761"/>
          </a:xfrm>
          <a:prstGeom prst="rect">
            <a:avLst/>
          </a:prstGeom>
        </p:spPr>
      </p:pic>
      <p:sp>
        <p:nvSpPr>
          <p:cNvPr id="8" name="TextBox 7">
            <a:extLst>
              <a:ext uri="{FF2B5EF4-FFF2-40B4-BE49-F238E27FC236}">
                <a16:creationId xmlns:a16="http://schemas.microsoft.com/office/drawing/2014/main" id="{78648C76-FDDF-3E6D-6E4A-1B4C8BC30F92}"/>
              </a:ext>
            </a:extLst>
          </p:cNvPr>
          <p:cNvSpPr txBox="1"/>
          <p:nvPr/>
        </p:nvSpPr>
        <p:spPr>
          <a:xfrm>
            <a:off x="574222" y="2203396"/>
            <a:ext cx="3227963" cy="2308324"/>
          </a:xfrm>
          <a:prstGeom prst="rect">
            <a:avLst/>
          </a:prstGeom>
          <a:noFill/>
        </p:spPr>
        <p:txBody>
          <a:bodyPr wrap="square" rtlCol="0">
            <a:spAutoFit/>
          </a:bodyPr>
          <a:lstStyle/>
          <a:p>
            <a:r>
              <a:rPr lang="en-US" sz="2400" dirty="0">
                <a:latin typeface="Bilo Medium" panose="020B0503040000020003" pitchFamily="34" charset="77"/>
              </a:rPr>
              <a:t>Country Overshoot Days 2025 </a:t>
            </a:r>
          </a:p>
          <a:p>
            <a:r>
              <a:rPr lang="en-US" sz="2400" dirty="0">
                <a:latin typeface="Bilo Light" panose="020B0403040000020003" pitchFamily="34" charset="77"/>
              </a:rPr>
              <a:t>When Earth Overshoot Day would be if all the people in the world lived like those in …</a:t>
            </a:r>
          </a:p>
        </p:txBody>
      </p:sp>
    </p:spTree>
    <p:extLst>
      <p:ext uri="{BB962C8B-B14F-4D97-AF65-F5344CB8AC3E}">
        <p14:creationId xmlns:p14="http://schemas.microsoft.com/office/powerpoint/2010/main" val="2027045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1F4C4-E3BD-D3A7-2EAF-B377FCDFBFDD}"/>
            </a:ext>
          </a:extLst>
        </p:cNvPr>
        <p:cNvGrpSpPr/>
        <p:nvPr/>
      </p:nvGrpSpPr>
      <p:grpSpPr>
        <a:xfrm>
          <a:off x="0" y="0"/>
          <a:ext cx="0" cy="0"/>
          <a:chOff x="0" y="0"/>
          <a:chExt cx="0" cy="0"/>
        </a:xfrm>
      </p:grpSpPr>
      <p:pic>
        <p:nvPicPr>
          <p:cNvPr id="2" name="Picture 1" descr="A pyramid of maslows&#10;&#10;Description automatically generated">
            <a:extLst>
              <a:ext uri="{FF2B5EF4-FFF2-40B4-BE49-F238E27FC236}">
                <a16:creationId xmlns:a16="http://schemas.microsoft.com/office/drawing/2014/main" id="{39420193-0BAE-DED9-C64E-4C09F99784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70627" y="203880"/>
            <a:ext cx="9041524" cy="6659976"/>
          </a:xfrm>
          <a:prstGeom prst="rect">
            <a:avLst/>
          </a:prstGeom>
        </p:spPr>
      </p:pic>
      <p:sp>
        <p:nvSpPr>
          <p:cNvPr id="3" name="TextBox 2">
            <a:extLst>
              <a:ext uri="{FF2B5EF4-FFF2-40B4-BE49-F238E27FC236}">
                <a16:creationId xmlns:a16="http://schemas.microsoft.com/office/drawing/2014/main" id="{01B6B4F9-FE2B-6F6C-18EF-9E3648F030BD}"/>
              </a:ext>
            </a:extLst>
          </p:cNvPr>
          <p:cNvSpPr txBox="1"/>
          <p:nvPr/>
        </p:nvSpPr>
        <p:spPr>
          <a:xfrm>
            <a:off x="557048" y="1597572"/>
            <a:ext cx="4172607" cy="4062651"/>
          </a:xfrm>
          <a:prstGeom prst="rect">
            <a:avLst/>
          </a:prstGeom>
          <a:noFill/>
        </p:spPr>
        <p:txBody>
          <a:bodyPr wrap="square" rtlCol="0">
            <a:spAutoFit/>
          </a:bodyPr>
          <a:lstStyle/>
          <a:p>
            <a:r>
              <a:rPr lang="en-US" sz="2400" dirty="0">
                <a:latin typeface="Bilo Medium" panose="020B0503040000020003" pitchFamily="34" charset="77"/>
                <a:cs typeface="Arial" panose="020B0604020202020204" pitchFamily="34" charset="0"/>
              </a:rPr>
              <a:t>Maslow’s hierarchy of needs</a:t>
            </a:r>
          </a:p>
          <a:p>
            <a:endParaRPr lang="en-US"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suggests that humans have 5 levels of need. </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These are arranged in a hierarchy from physiological (survival) needs at the bottom through to self-actualisation (achieving your full potential) at the top.</a:t>
            </a:r>
          </a:p>
          <a:p>
            <a:endParaRPr lang="en-GB" dirty="0">
              <a:latin typeface="Bilo Light" panose="020B0403040000020003" pitchFamily="34" charset="77"/>
              <a:cs typeface="Arial" panose="020B0604020202020204" pitchFamily="34" charset="0"/>
            </a:endParaRPr>
          </a:p>
          <a:p>
            <a:r>
              <a:rPr lang="en-GB" dirty="0">
                <a:effectLst/>
                <a:latin typeface="Bilo Light" panose="020B0403040000020003" pitchFamily="34" charset="77"/>
                <a:cs typeface="Arial" panose="020B0604020202020204" pitchFamily="34" charset="0"/>
              </a:rPr>
              <a:t>Maslow states that you can only proceed up the hierarchy if your needs at the lower levels have been met.</a:t>
            </a:r>
          </a:p>
          <a:p>
            <a:endParaRPr lang="en-US" dirty="0">
              <a:latin typeface="Bilo Light" panose="020B0403040000020003" pitchFamily="34" charset="77"/>
            </a:endParaRPr>
          </a:p>
        </p:txBody>
      </p:sp>
      <p:sp>
        <p:nvSpPr>
          <p:cNvPr id="9" name="Rectangle 8">
            <a:extLst>
              <a:ext uri="{FF2B5EF4-FFF2-40B4-BE49-F238E27FC236}">
                <a16:creationId xmlns:a16="http://schemas.microsoft.com/office/drawing/2014/main" id="{936A640F-DBED-18AC-841E-E60083BEA5F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86DF949-254F-4EFA-B84A-3807C64627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4E990B3-9240-B2C5-9DED-04F7485B82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CF87D19-53C9-B597-D197-EAE6AF29DB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24</a:t>
            </a:r>
          </a:p>
        </p:txBody>
      </p:sp>
      <p:pic>
        <p:nvPicPr>
          <p:cNvPr id="4" name="Picture 3" descr="A blue and black logo&#10;&#10;AI-generated content may be incorrect.">
            <a:extLst>
              <a:ext uri="{FF2B5EF4-FFF2-40B4-BE49-F238E27FC236}">
                <a16:creationId xmlns:a16="http://schemas.microsoft.com/office/drawing/2014/main" id="{36BBF7BC-430D-9BCB-4E41-9EA8968B8C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1854500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355BA-9D0C-453A-236F-E7F8622E93A1}"/>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2137892B-BC58-2FE1-80F7-30B6BC2ED9FB}"/>
              </a:ext>
            </a:extLst>
          </p:cNvPr>
          <p:cNvPicPr>
            <a:picLocks noChangeAspect="1"/>
          </p:cNvPicPr>
          <p:nvPr/>
        </p:nvPicPr>
        <p:blipFill>
          <a:blip r:embed="rId2"/>
          <a:stretch>
            <a:fillRect/>
          </a:stretch>
        </p:blipFill>
        <p:spPr>
          <a:xfrm>
            <a:off x="7763586" y="861911"/>
            <a:ext cx="4078023" cy="2934906"/>
          </a:xfrm>
          <a:prstGeom prst="rect">
            <a:avLst/>
          </a:prstGeom>
          <a:ln w="19050">
            <a:solidFill>
              <a:schemeClr val="bg1"/>
            </a:solidFill>
          </a:ln>
        </p:spPr>
      </p:pic>
      <p:sp>
        <p:nvSpPr>
          <p:cNvPr id="9" name="Rectangle 8">
            <a:extLst>
              <a:ext uri="{FF2B5EF4-FFF2-40B4-BE49-F238E27FC236}">
                <a16:creationId xmlns:a16="http://schemas.microsoft.com/office/drawing/2014/main" id="{90B2BD4A-8FA4-D3A6-B524-8A9FB308DB4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E57B66F-BA69-6A82-9D41-9FC5200790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E3FE9C3E-FC22-828A-E0D1-F74733472B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CB0F56A1-CFA7-4A2A-9335-4CA38855136C}"/>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25</a:t>
            </a:r>
          </a:p>
        </p:txBody>
      </p:sp>
      <p:pic>
        <p:nvPicPr>
          <p:cNvPr id="4" name="Picture 3" descr="A blue and black logo&#10;&#10;AI-generated content may be incorrect.">
            <a:extLst>
              <a:ext uri="{FF2B5EF4-FFF2-40B4-BE49-F238E27FC236}">
                <a16:creationId xmlns:a16="http://schemas.microsoft.com/office/drawing/2014/main" id="{532200D5-61A6-7870-8163-585CC2F1F8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0" name="Picture 9">
            <a:extLst>
              <a:ext uri="{FF2B5EF4-FFF2-40B4-BE49-F238E27FC236}">
                <a16:creationId xmlns:a16="http://schemas.microsoft.com/office/drawing/2014/main" id="{C38BA729-0389-D8D8-F67E-638592FB8B2C}"/>
              </a:ext>
            </a:extLst>
          </p:cNvPr>
          <p:cNvPicPr>
            <a:picLocks noChangeAspect="1"/>
          </p:cNvPicPr>
          <p:nvPr/>
        </p:nvPicPr>
        <p:blipFill>
          <a:blip r:embed="rId6"/>
          <a:stretch>
            <a:fillRect/>
          </a:stretch>
        </p:blipFill>
        <p:spPr>
          <a:xfrm>
            <a:off x="3685563" y="855239"/>
            <a:ext cx="4078023" cy="2939969"/>
          </a:xfrm>
          <a:prstGeom prst="rect">
            <a:avLst/>
          </a:prstGeom>
          <a:ln w="19050">
            <a:solidFill>
              <a:schemeClr val="bg1"/>
            </a:solidFill>
          </a:ln>
        </p:spPr>
      </p:pic>
      <p:pic>
        <p:nvPicPr>
          <p:cNvPr id="12" name="Picture 11">
            <a:extLst>
              <a:ext uri="{FF2B5EF4-FFF2-40B4-BE49-F238E27FC236}">
                <a16:creationId xmlns:a16="http://schemas.microsoft.com/office/drawing/2014/main" id="{F55E0EA2-173B-BF33-4E96-9B8845292D9B}"/>
              </a:ext>
            </a:extLst>
          </p:cNvPr>
          <p:cNvPicPr>
            <a:picLocks noChangeAspect="1"/>
          </p:cNvPicPr>
          <p:nvPr/>
        </p:nvPicPr>
        <p:blipFill>
          <a:blip r:embed="rId7"/>
          <a:stretch>
            <a:fillRect/>
          </a:stretch>
        </p:blipFill>
        <p:spPr>
          <a:xfrm>
            <a:off x="3685564" y="3795208"/>
            <a:ext cx="4078023" cy="2939969"/>
          </a:xfrm>
          <a:prstGeom prst="rect">
            <a:avLst/>
          </a:prstGeom>
          <a:ln w="19050">
            <a:solidFill>
              <a:schemeClr val="bg1"/>
            </a:solidFill>
          </a:ln>
        </p:spPr>
      </p:pic>
      <p:pic>
        <p:nvPicPr>
          <p:cNvPr id="14" name="Picture 13">
            <a:extLst>
              <a:ext uri="{FF2B5EF4-FFF2-40B4-BE49-F238E27FC236}">
                <a16:creationId xmlns:a16="http://schemas.microsoft.com/office/drawing/2014/main" id="{02D47772-A3D5-EC4E-C232-62C00F04398F}"/>
              </a:ext>
            </a:extLst>
          </p:cNvPr>
          <p:cNvPicPr>
            <a:picLocks/>
          </p:cNvPicPr>
          <p:nvPr/>
        </p:nvPicPr>
        <p:blipFill>
          <a:blip r:embed="rId8"/>
          <a:stretch>
            <a:fillRect/>
          </a:stretch>
        </p:blipFill>
        <p:spPr>
          <a:xfrm>
            <a:off x="7788539" y="3795208"/>
            <a:ext cx="4053070" cy="2947153"/>
          </a:xfrm>
          <a:prstGeom prst="rect">
            <a:avLst/>
          </a:prstGeom>
          <a:ln w="19050">
            <a:solidFill>
              <a:schemeClr val="bg1"/>
            </a:solidFill>
          </a:ln>
        </p:spPr>
      </p:pic>
      <p:sp>
        <p:nvSpPr>
          <p:cNvPr id="11" name="Freeform 10">
            <a:extLst>
              <a:ext uri="{FF2B5EF4-FFF2-40B4-BE49-F238E27FC236}">
                <a16:creationId xmlns:a16="http://schemas.microsoft.com/office/drawing/2014/main" id="{14F8EC44-F8A3-A2EC-47B2-190CAEDE0A2C}"/>
              </a:ext>
            </a:extLst>
          </p:cNvPr>
          <p:cNvSpPr/>
          <p:nvPr/>
        </p:nvSpPr>
        <p:spPr>
          <a:xfrm>
            <a:off x="4010526" y="1155032"/>
            <a:ext cx="729917" cy="160014"/>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5D8E5ED-E551-C4DB-8D07-605808327DBA}"/>
              </a:ext>
            </a:extLst>
          </p:cNvPr>
          <p:cNvSpPr/>
          <p:nvPr/>
        </p:nvSpPr>
        <p:spPr>
          <a:xfrm>
            <a:off x="9719204" y="1222132"/>
            <a:ext cx="506250" cy="193430"/>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9895569A-6142-0867-C9C4-6DD39D77A47D}"/>
              </a:ext>
            </a:extLst>
          </p:cNvPr>
          <p:cNvSpPr/>
          <p:nvPr/>
        </p:nvSpPr>
        <p:spPr>
          <a:xfrm>
            <a:off x="9152021" y="4359084"/>
            <a:ext cx="582784"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4C411D2F-F4EC-8560-656C-7174BA250AF0}"/>
              </a:ext>
            </a:extLst>
          </p:cNvPr>
          <p:cNvSpPr/>
          <p:nvPr/>
        </p:nvSpPr>
        <p:spPr>
          <a:xfrm>
            <a:off x="6104021" y="4482762"/>
            <a:ext cx="778042" cy="203888"/>
          </a:xfrm>
          <a:custGeom>
            <a:avLst/>
            <a:gdLst>
              <a:gd name="connsiteX0" fmla="*/ 385011 w 1323557"/>
              <a:gd name="connsiteY0" fmla="*/ 8021 h 834189"/>
              <a:gd name="connsiteX1" fmla="*/ 296779 w 1323557"/>
              <a:gd name="connsiteY1" fmla="*/ 40105 h 834189"/>
              <a:gd name="connsiteX2" fmla="*/ 216568 w 1323557"/>
              <a:gd name="connsiteY2" fmla="*/ 112294 h 834189"/>
              <a:gd name="connsiteX3" fmla="*/ 192505 w 1323557"/>
              <a:gd name="connsiteY3" fmla="*/ 144379 h 834189"/>
              <a:gd name="connsiteX4" fmla="*/ 144379 w 1323557"/>
              <a:gd name="connsiteY4" fmla="*/ 184484 h 834189"/>
              <a:gd name="connsiteX5" fmla="*/ 112295 w 1323557"/>
              <a:gd name="connsiteY5" fmla="*/ 216568 h 834189"/>
              <a:gd name="connsiteX6" fmla="*/ 96253 w 1323557"/>
              <a:gd name="connsiteY6" fmla="*/ 240631 h 834189"/>
              <a:gd name="connsiteX7" fmla="*/ 72190 w 1323557"/>
              <a:gd name="connsiteY7" fmla="*/ 256673 h 834189"/>
              <a:gd name="connsiteX8" fmla="*/ 56147 w 1323557"/>
              <a:gd name="connsiteY8" fmla="*/ 280737 h 834189"/>
              <a:gd name="connsiteX9" fmla="*/ 32084 w 1323557"/>
              <a:gd name="connsiteY9" fmla="*/ 304800 h 834189"/>
              <a:gd name="connsiteX10" fmla="*/ 16042 w 1323557"/>
              <a:gd name="connsiteY10" fmla="*/ 344905 h 834189"/>
              <a:gd name="connsiteX11" fmla="*/ 0 w 1323557"/>
              <a:gd name="connsiteY11" fmla="*/ 441158 h 834189"/>
              <a:gd name="connsiteX12" fmla="*/ 8021 w 1323557"/>
              <a:gd name="connsiteY12" fmla="*/ 537410 h 834189"/>
              <a:gd name="connsiteX13" fmla="*/ 24063 w 1323557"/>
              <a:gd name="connsiteY13" fmla="*/ 561473 h 834189"/>
              <a:gd name="connsiteX14" fmla="*/ 72190 w 1323557"/>
              <a:gd name="connsiteY14" fmla="*/ 609600 h 834189"/>
              <a:gd name="connsiteX15" fmla="*/ 136358 w 1323557"/>
              <a:gd name="connsiteY15" fmla="*/ 649705 h 834189"/>
              <a:gd name="connsiteX16" fmla="*/ 168442 w 1323557"/>
              <a:gd name="connsiteY16" fmla="*/ 665747 h 834189"/>
              <a:gd name="connsiteX17" fmla="*/ 208547 w 1323557"/>
              <a:gd name="connsiteY17" fmla="*/ 689810 h 834189"/>
              <a:gd name="connsiteX18" fmla="*/ 248653 w 1323557"/>
              <a:gd name="connsiteY18" fmla="*/ 705852 h 834189"/>
              <a:gd name="connsiteX19" fmla="*/ 288758 w 1323557"/>
              <a:gd name="connsiteY19" fmla="*/ 729915 h 834189"/>
              <a:gd name="connsiteX20" fmla="*/ 328863 w 1323557"/>
              <a:gd name="connsiteY20" fmla="*/ 745958 h 834189"/>
              <a:gd name="connsiteX21" fmla="*/ 417095 w 1323557"/>
              <a:gd name="connsiteY21" fmla="*/ 786063 h 834189"/>
              <a:gd name="connsiteX22" fmla="*/ 513347 w 1323557"/>
              <a:gd name="connsiteY22" fmla="*/ 818147 h 834189"/>
              <a:gd name="connsiteX23" fmla="*/ 633663 w 1323557"/>
              <a:gd name="connsiteY23" fmla="*/ 834189 h 834189"/>
              <a:gd name="connsiteX24" fmla="*/ 770021 w 1323557"/>
              <a:gd name="connsiteY24" fmla="*/ 818147 h 834189"/>
              <a:gd name="connsiteX25" fmla="*/ 986590 w 1323557"/>
              <a:gd name="connsiteY25" fmla="*/ 737937 h 834189"/>
              <a:gd name="connsiteX26" fmla="*/ 1050758 w 1323557"/>
              <a:gd name="connsiteY26" fmla="*/ 713873 h 834189"/>
              <a:gd name="connsiteX27" fmla="*/ 1090863 w 1323557"/>
              <a:gd name="connsiteY27" fmla="*/ 689810 h 834189"/>
              <a:gd name="connsiteX28" fmla="*/ 1122947 w 1323557"/>
              <a:gd name="connsiteY28" fmla="*/ 673768 h 834189"/>
              <a:gd name="connsiteX29" fmla="*/ 1187116 w 1323557"/>
              <a:gd name="connsiteY29" fmla="*/ 625642 h 834189"/>
              <a:gd name="connsiteX30" fmla="*/ 1243263 w 1323557"/>
              <a:gd name="connsiteY30" fmla="*/ 593558 h 834189"/>
              <a:gd name="connsiteX31" fmla="*/ 1283368 w 1323557"/>
              <a:gd name="connsiteY31" fmla="*/ 537410 h 834189"/>
              <a:gd name="connsiteX32" fmla="*/ 1299411 w 1323557"/>
              <a:gd name="connsiteY32" fmla="*/ 521368 h 834189"/>
              <a:gd name="connsiteX33" fmla="*/ 1323474 w 1323557"/>
              <a:gd name="connsiteY33" fmla="*/ 433137 h 834189"/>
              <a:gd name="connsiteX34" fmla="*/ 1315453 w 1323557"/>
              <a:gd name="connsiteY34" fmla="*/ 304800 h 834189"/>
              <a:gd name="connsiteX35" fmla="*/ 1283368 w 1323557"/>
              <a:gd name="connsiteY35" fmla="*/ 256673 h 834189"/>
              <a:gd name="connsiteX36" fmla="*/ 1235242 w 1323557"/>
              <a:gd name="connsiteY36" fmla="*/ 192505 h 834189"/>
              <a:gd name="connsiteX37" fmla="*/ 1211179 w 1323557"/>
              <a:gd name="connsiteY37" fmla="*/ 176463 h 834189"/>
              <a:gd name="connsiteX38" fmla="*/ 1171074 w 1323557"/>
              <a:gd name="connsiteY38" fmla="*/ 144379 h 834189"/>
              <a:gd name="connsiteX39" fmla="*/ 1147011 w 1323557"/>
              <a:gd name="connsiteY39" fmla="*/ 128337 h 834189"/>
              <a:gd name="connsiteX40" fmla="*/ 1058779 w 1323557"/>
              <a:gd name="connsiteY40" fmla="*/ 72189 h 834189"/>
              <a:gd name="connsiteX41" fmla="*/ 1034716 w 1323557"/>
              <a:gd name="connsiteY41" fmla="*/ 64168 h 834189"/>
              <a:gd name="connsiteX42" fmla="*/ 1002632 w 1323557"/>
              <a:gd name="connsiteY42" fmla="*/ 48126 h 834189"/>
              <a:gd name="connsiteX43" fmla="*/ 938463 w 1323557"/>
              <a:gd name="connsiteY43" fmla="*/ 32084 h 834189"/>
              <a:gd name="connsiteX44" fmla="*/ 906379 w 1323557"/>
              <a:gd name="connsiteY44" fmla="*/ 24063 h 834189"/>
              <a:gd name="connsiteX45" fmla="*/ 842211 w 1323557"/>
              <a:gd name="connsiteY45" fmla="*/ 8021 h 834189"/>
              <a:gd name="connsiteX46" fmla="*/ 810126 w 1323557"/>
              <a:gd name="connsiteY46" fmla="*/ 0 h 834189"/>
              <a:gd name="connsiteX47" fmla="*/ 553453 w 1323557"/>
              <a:gd name="connsiteY47" fmla="*/ 8021 h 834189"/>
              <a:gd name="connsiteX48" fmla="*/ 385011 w 1323557"/>
              <a:gd name="connsiteY48" fmla="*/ 8021 h 83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23557" h="834189">
                <a:moveTo>
                  <a:pt x="385011" y="8021"/>
                </a:moveTo>
                <a:cubicBezTo>
                  <a:pt x="356262" y="16235"/>
                  <a:pt x="322380" y="22185"/>
                  <a:pt x="296779" y="40105"/>
                </a:cubicBezTo>
                <a:cubicBezTo>
                  <a:pt x="275892" y="54726"/>
                  <a:pt x="235274" y="90916"/>
                  <a:pt x="216568" y="112294"/>
                </a:cubicBezTo>
                <a:cubicBezTo>
                  <a:pt x="207765" y="122355"/>
                  <a:pt x="201205" y="134229"/>
                  <a:pt x="192505" y="144379"/>
                </a:cubicBezTo>
                <a:cubicBezTo>
                  <a:pt x="153997" y="189306"/>
                  <a:pt x="184364" y="150211"/>
                  <a:pt x="144379" y="184484"/>
                </a:cubicBezTo>
                <a:cubicBezTo>
                  <a:pt x="132896" y="194327"/>
                  <a:pt x="122138" y="205085"/>
                  <a:pt x="112295" y="216568"/>
                </a:cubicBezTo>
                <a:cubicBezTo>
                  <a:pt x="106021" y="223887"/>
                  <a:pt x="103070" y="233814"/>
                  <a:pt x="96253" y="240631"/>
                </a:cubicBezTo>
                <a:cubicBezTo>
                  <a:pt x="89436" y="247448"/>
                  <a:pt x="80211" y="251326"/>
                  <a:pt x="72190" y="256673"/>
                </a:cubicBezTo>
                <a:cubicBezTo>
                  <a:pt x="66842" y="264694"/>
                  <a:pt x="62319" y="273331"/>
                  <a:pt x="56147" y="280737"/>
                </a:cubicBezTo>
                <a:cubicBezTo>
                  <a:pt x="48885" y="289451"/>
                  <a:pt x="38096" y="295181"/>
                  <a:pt x="32084" y="304800"/>
                </a:cubicBezTo>
                <a:cubicBezTo>
                  <a:pt x="24453" y="317010"/>
                  <a:pt x="20179" y="331114"/>
                  <a:pt x="16042" y="344905"/>
                </a:cubicBezTo>
                <a:cubicBezTo>
                  <a:pt x="9644" y="366231"/>
                  <a:pt x="2556" y="423266"/>
                  <a:pt x="0" y="441158"/>
                </a:cubicBezTo>
                <a:cubicBezTo>
                  <a:pt x="2674" y="473242"/>
                  <a:pt x="1707" y="505840"/>
                  <a:pt x="8021" y="537410"/>
                </a:cubicBezTo>
                <a:cubicBezTo>
                  <a:pt x="9912" y="546863"/>
                  <a:pt x="17658" y="554268"/>
                  <a:pt x="24063" y="561473"/>
                </a:cubicBezTo>
                <a:cubicBezTo>
                  <a:pt x="39136" y="578430"/>
                  <a:pt x="51898" y="599454"/>
                  <a:pt x="72190" y="609600"/>
                </a:cubicBezTo>
                <a:cubicBezTo>
                  <a:pt x="153484" y="650247"/>
                  <a:pt x="53059" y="597643"/>
                  <a:pt x="136358" y="649705"/>
                </a:cubicBezTo>
                <a:cubicBezTo>
                  <a:pt x="146498" y="656042"/>
                  <a:pt x="157990" y="659940"/>
                  <a:pt x="168442" y="665747"/>
                </a:cubicBezTo>
                <a:cubicBezTo>
                  <a:pt x="182070" y="673318"/>
                  <a:pt x="194603" y="682838"/>
                  <a:pt x="208547" y="689810"/>
                </a:cubicBezTo>
                <a:cubicBezTo>
                  <a:pt x="221425" y="696249"/>
                  <a:pt x="235775" y="699413"/>
                  <a:pt x="248653" y="705852"/>
                </a:cubicBezTo>
                <a:cubicBezTo>
                  <a:pt x="262597" y="712824"/>
                  <a:pt x="274814" y="722943"/>
                  <a:pt x="288758" y="729915"/>
                </a:cubicBezTo>
                <a:cubicBezTo>
                  <a:pt x="301636" y="736354"/>
                  <a:pt x="315755" y="740000"/>
                  <a:pt x="328863" y="745958"/>
                </a:cubicBezTo>
                <a:cubicBezTo>
                  <a:pt x="384403" y="771204"/>
                  <a:pt x="364724" y="767579"/>
                  <a:pt x="417095" y="786063"/>
                </a:cubicBezTo>
                <a:cubicBezTo>
                  <a:pt x="448986" y="797319"/>
                  <a:pt x="479867" y="813364"/>
                  <a:pt x="513347" y="818147"/>
                </a:cubicBezTo>
                <a:cubicBezTo>
                  <a:pt x="590834" y="829216"/>
                  <a:pt x="550735" y="823823"/>
                  <a:pt x="633663" y="834189"/>
                </a:cubicBezTo>
                <a:cubicBezTo>
                  <a:pt x="679116" y="828842"/>
                  <a:pt x="724968" y="826192"/>
                  <a:pt x="770021" y="818147"/>
                </a:cubicBezTo>
                <a:cubicBezTo>
                  <a:pt x="871870" y="799960"/>
                  <a:pt x="878468" y="778484"/>
                  <a:pt x="986590" y="737937"/>
                </a:cubicBezTo>
                <a:cubicBezTo>
                  <a:pt x="1007979" y="729916"/>
                  <a:pt x="1030017" y="723446"/>
                  <a:pt x="1050758" y="713873"/>
                </a:cubicBezTo>
                <a:cubicBezTo>
                  <a:pt x="1064913" y="707340"/>
                  <a:pt x="1077235" y="697381"/>
                  <a:pt x="1090863" y="689810"/>
                </a:cubicBezTo>
                <a:cubicBezTo>
                  <a:pt x="1101315" y="684003"/>
                  <a:pt x="1112998" y="680401"/>
                  <a:pt x="1122947" y="673768"/>
                </a:cubicBezTo>
                <a:cubicBezTo>
                  <a:pt x="1145194" y="658937"/>
                  <a:pt x="1163202" y="637599"/>
                  <a:pt x="1187116" y="625642"/>
                </a:cubicBezTo>
                <a:cubicBezTo>
                  <a:pt x="1209071" y="614665"/>
                  <a:pt x="1224369" y="608674"/>
                  <a:pt x="1243263" y="593558"/>
                </a:cubicBezTo>
                <a:cubicBezTo>
                  <a:pt x="1267332" y="574302"/>
                  <a:pt x="1261591" y="567897"/>
                  <a:pt x="1283368" y="537410"/>
                </a:cubicBezTo>
                <a:cubicBezTo>
                  <a:pt x="1287764" y="531256"/>
                  <a:pt x="1294063" y="526715"/>
                  <a:pt x="1299411" y="521368"/>
                </a:cubicBezTo>
                <a:cubicBezTo>
                  <a:pt x="1317765" y="484659"/>
                  <a:pt x="1323474" y="481697"/>
                  <a:pt x="1323474" y="433137"/>
                </a:cubicBezTo>
                <a:cubicBezTo>
                  <a:pt x="1323474" y="390275"/>
                  <a:pt x="1324952" y="346597"/>
                  <a:pt x="1315453" y="304800"/>
                </a:cubicBezTo>
                <a:cubicBezTo>
                  <a:pt x="1311180" y="285999"/>
                  <a:pt x="1294063" y="272715"/>
                  <a:pt x="1283368" y="256673"/>
                </a:cubicBezTo>
                <a:cubicBezTo>
                  <a:pt x="1268558" y="234458"/>
                  <a:pt x="1254296" y="211559"/>
                  <a:pt x="1235242" y="192505"/>
                </a:cubicBezTo>
                <a:cubicBezTo>
                  <a:pt x="1228425" y="185688"/>
                  <a:pt x="1218891" y="182247"/>
                  <a:pt x="1211179" y="176463"/>
                </a:cubicBezTo>
                <a:cubicBezTo>
                  <a:pt x="1197483" y="166191"/>
                  <a:pt x="1184770" y="154651"/>
                  <a:pt x="1171074" y="144379"/>
                </a:cubicBezTo>
                <a:cubicBezTo>
                  <a:pt x="1163362" y="138595"/>
                  <a:pt x="1154417" y="134508"/>
                  <a:pt x="1147011" y="128337"/>
                </a:cubicBezTo>
                <a:cubicBezTo>
                  <a:pt x="1104130" y="92603"/>
                  <a:pt x="1137113" y="98300"/>
                  <a:pt x="1058779" y="72189"/>
                </a:cubicBezTo>
                <a:cubicBezTo>
                  <a:pt x="1050758" y="69515"/>
                  <a:pt x="1042487" y="67499"/>
                  <a:pt x="1034716" y="64168"/>
                </a:cubicBezTo>
                <a:cubicBezTo>
                  <a:pt x="1023726" y="59458"/>
                  <a:pt x="1013975" y="51907"/>
                  <a:pt x="1002632" y="48126"/>
                </a:cubicBezTo>
                <a:cubicBezTo>
                  <a:pt x="981715" y="41154"/>
                  <a:pt x="959853" y="37431"/>
                  <a:pt x="938463" y="32084"/>
                </a:cubicBezTo>
                <a:lnTo>
                  <a:pt x="906379" y="24063"/>
                </a:lnTo>
                <a:lnTo>
                  <a:pt x="842211" y="8021"/>
                </a:lnTo>
                <a:lnTo>
                  <a:pt x="810126" y="0"/>
                </a:lnTo>
                <a:lnTo>
                  <a:pt x="553453" y="8021"/>
                </a:lnTo>
                <a:lnTo>
                  <a:pt x="385011" y="8021"/>
                </a:lnTo>
                <a:close/>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64138B5-BCF6-66CD-AE23-45BA119261ED}"/>
              </a:ext>
            </a:extLst>
          </p:cNvPr>
          <p:cNvSpPr txBox="1"/>
          <p:nvPr/>
        </p:nvSpPr>
        <p:spPr>
          <a:xfrm>
            <a:off x="971279" y="3095135"/>
            <a:ext cx="2187691" cy="830997"/>
          </a:xfrm>
          <a:prstGeom prst="rect">
            <a:avLst/>
          </a:prstGeom>
          <a:noFill/>
        </p:spPr>
        <p:txBody>
          <a:bodyPr wrap="square" rtlCol="0">
            <a:spAutoFit/>
          </a:bodyPr>
          <a:lstStyle/>
          <a:p>
            <a:r>
              <a:rPr lang="en-US" sz="2400" dirty="0">
                <a:latin typeface="Bilo Medium" panose="020B0503040000020003" pitchFamily="34" charset="77"/>
              </a:rPr>
              <a:t>I am Mumbai, city of …</a:t>
            </a:r>
          </a:p>
        </p:txBody>
      </p:sp>
    </p:spTree>
    <p:extLst>
      <p:ext uri="{BB962C8B-B14F-4D97-AF65-F5344CB8AC3E}">
        <p14:creationId xmlns:p14="http://schemas.microsoft.com/office/powerpoint/2010/main" val="2206228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3F0C2-B8FC-9FF7-0DD2-867531E848A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54F44CA-AA21-89CF-BA3D-FB210F958C86}"/>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98E0D89D-FAB1-970A-2904-8C8D4877ED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A8E09759-AEA0-C0ED-A268-3284C5734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FAD150D5-8938-803A-6ACD-0D321B00A37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26</a:t>
            </a:r>
          </a:p>
        </p:txBody>
      </p:sp>
      <p:pic>
        <p:nvPicPr>
          <p:cNvPr id="4" name="Picture 3" descr="A blue and black logo&#10;&#10;AI-generated content may be incorrect.">
            <a:extLst>
              <a:ext uri="{FF2B5EF4-FFF2-40B4-BE49-F238E27FC236}">
                <a16:creationId xmlns:a16="http://schemas.microsoft.com/office/drawing/2014/main" id="{0BF1B1B7-B89F-D5DA-BE7B-E57F402E9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2" name="TextBox 1">
            <a:extLst>
              <a:ext uri="{FF2B5EF4-FFF2-40B4-BE49-F238E27FC236}">
                <a16:creationId xmlns:a16="http://schemas.microsoft.com/office/drawing/2014/main" id="{4EF62CFD-DB09-7603-2AE6-0DE6507A0C59}"/>
              </a:ext>
            </a:extLst>
          </p:cNvPr>
          <p:cNvSpPr txBox="1"/>
          <p:nvPr/>
        </p:nvSpPr>
        <p:spPr>
          <a:xfrm>
            <a:off x="1382751" y="2007220"/>
            <a:ext cx="9556595" cy="3170099"/>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Remittances: </a:t>
            </a:r>
            <a:r>
              <a:rPr lang="en-GB" sz="2400" dirty="0">
                <a:latin typeface="Bilo Light" panose="020B0403040000020003" pitchFamily="34" charset="77"/>
              </a:rPr>
              <a:t>when migrants send home part of their earnings in the form of either cash or goods to support their families, these transfers are known as workers’ or migrant remittances. </a:t>
            </a:r>
          </a:p>
          <a:p>
            <a:pPr algn="r"/>
            <a:r>
              <a:rPr lang="en-GB" sz="1600" dirty="0">
                <a:latin typeface="Bilo Light" panose="020B0403040000020003" pitchFamily="34" charset="77"/>
              </a:rPr>
              <a:t>(International Monetary Fund, IMF)</a:t>
            </a:r>
          </a:p>
          <a:p>
            <a:endParaRPr lang="en-GB" sz="2400" dirty="0">
              <a:latin typeface="Bilo Light" panose="020B0403040000020003" pitchFamily="34" charset="77"/>
            </a:endParaRPr>
          </a:p>
          <a:p>
            <a:r>
              <a:rPr lang="en-GB" sz="2400" dirty="0">
                <a:latin typeface="Bilo Medium" panose="020B0503040000020003" pitchFamily="34" charset="77"/>
              </a:rPr>
              <a:t>Remittances: </a:t>
            </a:r>
            <a:r>
              <a:rPr lang="en-US" sz="2400" dirty="0">
                <a:latin typeface="Bilo Light" panose="020B0403040000020003" pitchFamily="34" charset="77"/>
              </a:rPr>
              <a:t>transfers of money from residents of one country to residents of another country and are often associated with migrants sending money to families and their communities. </a:t>
            </a:r>
          </a:p>
          <a:p>
            <a:pPr algn="r"/>
            <a:r>
              <a:rPr lang="en-US" sz="1600" dirty="0">
                <a:latin typeface="Bilo Light" panose="020B0403040000020003" pitchFamily="34" charset="77"/>
              </a:rPr>
              <a:t>(The Migrant Observatory, University of Oxford)</a:t>
            </a:r>
          </a:p>
        </p:txBody>
      </p:sp>
    </p:spTree>
    <p:extLst>
      <p:ext uri="{BB962C8B-B14F-4D97-AF65-F5344CB8AC3E}">
        <p14:creationId xmlns:p14="http://schemas.microsoft.com/office/powerpoint/2010/main" val="2603939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F2F2-A883-6FF9-4C5B-C3B0F7A122C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68D5A34-C6CE-D897-1402-80E9B0A23F0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6481B612-CDA8-5773-F28D-3A415F77E0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E2EA820-C45E-F272-044A-BD5FBA1B0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080173C6-56CE-A3A1-370C-70953AA28B7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27</a:t>
            </a:r>
          </a:p>
        </p:txBody>
      </p:sp>
      <p:pic>
        <p:nvPicPr>
          <p:cNvPr id="4" name="Picture 3" descr="A blue and black logo&#10;&#10;AI-generated content may be incorrect.">
            <a:extLst>
              <a:ext uri="{FF2B5EF4-FFF2-40B4-BE49-F238E27FC236}">
                <a16:creationId xmlns:a16="http://schemas.microsoft.com/office/drawing/2014/main" id="{9F9A4E12-E0A8-9BA5-157A-958174848B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8" name="TextBox 7">
            <a:extLst>
              <a:ext uri="{FF2B5EF4-FFF2-40B4-BE49-F238E27FC236}">
                <a16:creationId xmlns:a16="http://schemas.microsoft.com/office/drawing/2014/main" id="{843C0B1C-59E5-A447-5935-933CB0B74B2C}"/>
              </a:ext>
            </a:extLst>
          </p:cNvPr>
          <p:cNvSpPr txBox="1"/>
          <p:nvPr/>
        </p:nvSpPr>
        <p:spPr>
          <a:xfrm>
            <a:off x="1173147" y="1590946"/>
            <a:ext cx="10284208" cy="4231928"/>
          </a:xfrm>
          <a:prstGeom prst="rect">
            <a:avLst/>
          </a:prstGeom>
          <a:noFill/>
        </p:spPr>
        <p:txBody>
          <a:bodyPr wrap="square" rtlCol="0">
            <a:spAutoFit/>
          </a:bodyPr>
          <a:lstStyle/>
          <a:p>
            <a:r>
              <a:rPr lang="en-US" sz="2400" b="1" dirty="0">
                <a:latin typeface="Bilo Bold" panose="020B0503040000020003" pitchFamily="34" charset="77"/>
              </a:rPr>
              <a:t>Resilience: </a:t>
            </a:r>
            <a:r>
              <a:rPr lang="en-US" sz="2400" dirty="0">
                <a:latin typeface="Bilo Light" panose="020B0403040000020003" pitchFamily="34" charset="77"/>
              </a:rPr>
              <a:t>The process and outcome of successfully adapting to difficult or challenging life experiences, especially through mental, emotional, and behavioral flexibility and adjustment to external and internal demands. </a:t>
            </a:r>
          </a:p>
          <a:p>
            <a:endParaRPr lang="en-US" sz="2400" dirty="0">
              <a:latin typeface="Bilo Light" panose="020B0403040000020003" pitchFamily="34" charset="77"/>
            </a:endParaRPr>
          </a:p>
          <a:p>
            <a:pPr>
              <a:spcAft>
                <a:spcPts val="600"/>
              </a:spcAft>
            </a:pPr>
            <a:r>
              <a:rPr lang="en-US" sz="2400" dirty="0">
                <a:latin typeface="Bilo Light" panose="020B0403040000020003" pitchFamily="34" charset="77"/>
              </a:rPr>
              <a:t>A number of factors contribute to how well people adapt to adversities, predominant among them: </a:t>
            </a:r>
          </a:p>
          <a:p>
            <a:pPr marL="457200" indent="-457200">
              <a:spcAft>
                <a:spcPts val="600"/>
              </a:spcAft>
              <a:buAutoNum type="alphaLcParenBoth"/>
            </a:pPr>
            <a:r>
              <a:rPr lang="en-US" sz="2400" dirty="0">
                <a:latin typeface="Bilo Light" panose="020B0403040000020003" pitchFamily="34" charset="77"/>
              </a:rPr>
              <a:t>the ways in which individuals view and engage with the world, </a:t>
            </a:r>
          </a:p>
          <a:p>
            <a:pPr marL="457200" indent="-457200">
              <a:spcAft>
                <a:spcPts val="600"/>
              </a:spcAft>
              <a:buAutoNum type="alphaLcParenBoth"/>
            </a:pPr>
            <a:r>
              <a:rPr lang="en-US" sz="2400" dirty="0">
                <a:latin typeface="Bilo Light" panose="020B0403040000020003" pitchFamily="34" charset="77"/>
              </a:rPr>
              <a:t>the availability and quality of social resources, and </a:t>
            </a:r>
          </a:p>
          <a:p>
            <a:pPr marL="457200" indent="-457200">
              <a:buAutoNum type="alphaLcParenBoth"/>
            </a:pPr>
            <a:r>
              <a:rPr lang="en-US" sz="2400" dirty="0">
                <a:latin typeface="Bilo Light" panose="020B0403040000020003" pitchFamily="34" charset="77"/>
              </a:rPr>
              <a:t>specific coping strategies.</a:t>
            </a:r>
          </a:p>
          <a:p>
            <a:endParaRPr lang="en-US" sz="2400" dirty="0">
              <a:latin typeface="Bilo Light" panose="020B0403040000020003" pitchFamily="34" charset="77"/>
            </a:endParaRPr>
          </a:p>
          <a:p>
            <a:r>
              <a:rPr lang="en-US" sz="1400" dirty="0">
                <a:latin typeface="Bilo Light" panose="020B0403040000020003" pitchFamily="34" charset="77"/>
              </a:rPr>
              <a:t>Source: American Psychological Association (https://</a:t>
            </a:r>
            <a:r>
              <a:rPr lang="en-US" sz="1400" dirty="0" err="1">
                <a:latin typeface="Bilo Light" panose="020B0403040000020003" pitchFamily="34" charset="77"/>
              </a:rPr>
              <a:t>www.apa.org</a:t>
            </a:r>
            <a:r>
              <a:rPr lang="en-US" sz="1400" dirty="0">
                <a:latin typeface="Bilo Light" panose="020B0403040000020003" pitchFamily="34" charset="77"/>
              </a:rPr>
              <a:t>/topics/resilience)</a:t>
            </a:r>
          </a:p>
        </p:txBody>
      </p:sp>
    </p:spTree>
    <p:extLst>
      <p:ext uri="{BB962C8B-B14F-4D97-AF65-F5344CB8AC3E}">
        <p14:creationId xmlns:p14="http://schemas.microsoft.com/office/powerpoint/2010/main" val="326879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C6CE9-B4B7-DCE9-1C9B-5DF6F288A0F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C1531DAD-BA23-BD65-E4D2-F7186A42A5D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BE72F86-219C-E95E-E9F8-E251797BA3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CE3E256-A63A-04BE-20CF-674256B0E4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18F9EBC2-E2C2-3AB2-F2AC-A95EC8DBE42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28</a:t>
            </a:r>
          </a:p>
        </p:txBody>
      </p:sp>
      <p:pic>
        <p:nvPicPr>
          <p:cNvPr id="4" name="Picture 3" descr="A blue and black logo&#10;&#10;AI-generated content may be incorrect.">
            <a:extLst>
              <a:ext uri="{FF2B5EF4-FFF2-40B4-BE49-F238E27FC236}">
                <a16:creationId xmlns:a16="http://schemas.microsoft.com/office/drawing/2014/main" id="{6D3B894E-DDCC-4F71-BB86-40709EA1B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graph of a mass in karachi&#10;&#10;AI-generated content may be incorrect.">
            <a:extLst>
              <a:ext uri="{FF2B5EF4-FFF2-40B4-BE49-F238E27FC236}">
                <a16:creationId xmlns:a16="http://schemas.microsoft.com/office/drawing/2014/main" id="{E6A916EC-0912-E107-CDEA-C26A50C63A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398" y="893049"/>
            <a:ext cx="5432129" cy="2359701"/>
          </a:xfrm>
          <a:prstGeom prst="rect">
            <a:avLst/>
          </a:prstGeom>
        </p:spPr>
      </p:pic>
      <p:pic>
        <p:nvPicPr>
          <p:cNvPr id="11" name="Picture 10" descr="A graph of a class&#10;&#10;AI-generated content may be incorrect.">
            <a:extLst>
              <a:ext uri="{FF2B5EF4-FFF2-40B4-BE49-F238E27FC236}">
                <a16:creationId xmlns:a16="http://schemas.microsoft.com/office/drawing/2014/main" id="{87DF2838-46B1-9DD7-A2CF-668FACA3A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9499" y="893049"/>
            <a:ext cx="5217235" cy="2676906"/>
          </a:xfrm>
          <a:prstGeom prst="rect">
            <a:avLst/>
          </a:prstGeom>
        </p:spPr>
      </p:pic>
      <p:pic>
        <p:nvPicPr>
          <p:cNvPr id="13" name="Picture 12" descr="A graph of a class&#10;&#10;AI-generated content may be incorrect.">
            <a:extLst>
              <a:ext uri="{FF2B5EF4-FFF2-40B4-BE49-F238E27FC236}">
                <a16:creationId xmlns:a16="http://schemas.microsoft.com/office/drawing/2014/main" id="{0088AC93-D8B5-B4D6-7DF6-11FFB25957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30491" y="3682796"/>
            <a:ext cx="5236243" cy="2676906"/>
          </a:xfrm>
          <a:prstGeom prst="rect">
            <a:avLst/>
          </a:prstGeom>
        </p:spPr>
      </p:pic>
      <p:pic>
        <p:nvPicPr>
          <p:cNvPr id="15" name="Picture 14" descr="A graph of a class&#10;&#10;AI-generated content may be incorrect.">
            <a:extLst>
              <a:ext uri="{FF2B5EF4-FFF2-40B4-BE49-F238E27FC236}">
                <a16:creationId xmlns:a16="http://schemas.microsoft.com/office/drawing/2014/main" id="{D4C249B6-7A45-BE19-FDA5-93B5A2EB7E8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2398" y="3710228"/>
            <a:ext cx="5359766" cy="2816950"/>
          </a:xfrm>
          <a:prstGeom prst="rect">
            <a:avLst/>
          </a:prstGeom>
        </p:spPr>
      </p:pic>
      <p:sp>
        <p:nvSpPr>
          <p:cNvPr id="16" name="TextBox 15">
            <a:extLst>
              <a:ext uri="{FF2B5EF4-FFF2-40B4-BE49-F238E27FC236}">
                <a16:creationId xmlns:a16="http://schemas.microsoft.com/office/drawing/2014/main" id="{8366851F-4271-4651-C9FC-F4FE84BFFBFB}"/>
              </a:ext>
            </a:extLst>
          </p:cNvPr>
          <p:cNvSpPr txBox="1"/>
          <p:nvPr/>
        </p:nvSpPr>
        <p:spPr>
          <a:xfrm rot="16200000">
            <a:off x="9515972" y="3539188"/>
            <a:ext cx="5236243" cy="584775"/>
          </a:xfrm>
          <a:prstGeom prst="rect">
            <a:avLst/>
          </a:prstGeom>
          <a:noFill/>
        </p:spPr>
        <p:txBody>
          <a:bodyPr wrap="square" rtlCol="0">
            <a:spAutoFit/>
          </a:bodyPr>
          <a:lstStyle/>
          <a:p>
            <a:r>
              <a:rPr lang="en-US" sz="1400" dirty="0">
                <a:latin typeface="Bilo Light" panose="020B0403040000020003" pitchFamily="34" charset="77"/>
              </a:rPr>
              <a:t>Source: Migration Rhythms survey (2023) </a:t>
            </a:r>
          </a:p>
          <a:p>
            <a:endParaRPr lang="en-US" dirty="0"/>
          </a:p>
        </p:txBody>
      </p:sp>
    </p:spTree>
    <p:extLst>
      <p:ext uri="{BB962C8B-B14F-4D97-AF65-F5344CB8AC3E}">
        <p14:creationId xmlns:p14="http://schemas.microsoft.com/office/powerpoint/2010/main" val="38334557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AC2D6C-8BD1-D46A-6FF3-01125D8C608E}"/>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09ACD059-84D6-7F16-1F55-4CC93D6F95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382A46C-B690-79A9-660D-7B0E2D0C3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BE9AE55-8113-6103-7963-001EEFB81C2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29</a:t>
            </a:r>
          </a:p>
        </p:txBody>
      </p:sp>
      <p:pic>
        <p:nvPicPr>
          <p:cNvPr id="6" name="Picture 5" descr="A blue and black logo&#10;&#10;AI-generated content may be incorrect.">
            <a:extLst>
              <a:ext uri="{FF2B5EF4-FFF2-40B4-BE49-F238E27FC236}">
                <a16:creationId xmlns:a16="http://schemas.microsoft.com/office/drawing/2014/main" id="{731F9BF7-C218-DAB8-7D31-6A56796BA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742C85D2-560A-7793-4D54-AE2E10246E55}"/>
              </a:ext>
            </a:extLst>
          </p:cNvPr>
          <p:cNvPicPr>
            <a:picLocks noChangeAspect="1"/>
          </p:cNvPicPr>
          <p:nvPr/>
        </p:nvPicPr>
        <p:blipFill>
          <a:blip r:embed="rId5"/>
          <a:stretch>
            <a:fillRect/>
          </a:stretch>
        </p:blipFill>
        <p:spPr>
          <a:xfrm>
            <a:off x="1837552" y="878879"/>
            <a:ext cx="8293621" cy="5979121"/>
          </a:xfrm>
          <a:prstGeom prst="rect">
            <a:avLst/>
          </a:prstGeom>
        </p:spPr>
      </p:pic>
    </p:spTree>
    <p:extLst>
      <p:ext uri="{BB962C8B-B14F-4D97-AF65-F5344CB8AC3E}">
        <p14:creationId xmlns:p14="http://schemas.microsoft.com/office/powerpoint/2010/main" val="2759252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EB816-78E5-5515-34D2-FF59C97C18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602767A-CB32-F913-1BED-66227BE19367}"/>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51AE6E86-C8FC-4716-4653-7E1D3DCBB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1E64F2EC-7E53-24FB-A804-EAB732098A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E01EA0C-D9CA-F34C-C94F-30AA03DF1F66}"/>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a:t>
            </a:r>
          </a:p>
        </p:txBody>
      </p:sp>
      <p:sp>
        <p:nvSpPr>
          <p:cNvPr id="2" name="TextBox 1">
            <a:extLst>
              <a:ext uri="{FF2B5EF4-FFF2-40B4-BE49-F238E27FC236}">
                <a16:creationId xmlns:a16="http://schemas.microsoft.com/office/drawing/2014/main" id="{B7688986-4697-975C-3AB6-AB5B366AAFA6}"/>
              </a:ext>
            </a:extLst>
          </p:cNvPr>
          <p:cNvSpPr txBox="1"/>
          <p:nvPr/>
        </p:nvSpPr>
        <p:spPr>
          <a:xfrm>
            <a:off x="593124" y="1336735"/>
            <a:ext cx="11258449" cy="5355312"/>
          </a:xfrm>
          <a:prstGeom prst="rect">
            <a:avLst/>
          </a:prstGeom>
          <a:noFill/>
        </p:spPr>
        <p:txBody>
          <a:bodyPr wrap="square" rtlCol="0">
            <a:spAutoFit/>
          </a:bodyPr>
          <a:lstStyle/>
          <a:p>
            <a:pPr>
              <a:lnSpc>
                <a:spcPct val="150000"/>
              </a:lnSpc>
              <a:buNone/>
            </a:pPr>
            <a:r>
              <a:rPr lang="en-GB" sz="2400" dirty="0">
                <a:effectLst/>
                <a:latin typeface="Bilo" panose="020B0503040000020003" pitchFamily="34" charset="77"/>
                <a:ea typeface="Aptos" panose="020B0004020202020204" pitchFamily="34" charset="0"/>
                <a:cs typeface="Times New Roman" panose="02020603050405020304" pitchFamily="18" charset="0"/>
              </a:rPr>
              <a:t>How do you encounter migration…?</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direct relationships and connections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social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conversations with friends/family</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the news and other media</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popular culture (film, TV, music etc)</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politics</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…in education and learning</a:t>
            </a:r>
          </a:p>
          <a:p>
            <a:pPr lvl="1">
              <a:lnSpc>
                <a:spcPct val="150000"/>
              </a:lnSpc>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…through language and related terms</a:t>
            </a:r>
          </a:p>
          <a:p>
            <a:endParaRPr lang="en-US" dirty="0"/>
          </a:p>
        </p:txBody>
      </p:sp>
      <p:pic>
        <p:nvPicPr>
          <p:cNvPr id="4" name="Picture 3" descr="A purple train on a track&#10;&#10;AI-generated content may be incorrect.">
            <a:extLst>
              <a:ext uri="{FF2B5EF4-FFF2-40B4-BE49-F238E27FC236}">
                <a16:creationId xmlns:a16="http://schemas.microsoft.com/office/drawing/2014/main" id="{BB8AC090-AAF1-F80F-59EB-4B021B1527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5751" y="545461"/>
            <a:ext cx="8806249" cy="6341629"/>
          </a:xfrm>
          <a:prstGeom prst="rect">
            <a:avLst/>
          </a:prstGeom>
        </p:spPr>
      </p:pic>
      <p:pic>
        <p:nvPicPr>
          <p:cNvPr id="3" name="Picture 2" descr="A blue and black logo&#10;&#10;AI-generated content may be incorrect.">
            <a:extLst>
              <a:ext uri="{FF2B5EF4-FFF2-40B4-BE49-F238E27FC236}">
                <a16:creationId xmlns:a16="http://schemas.microsoft.com/office/drawing/2014/main" id="{17AEAEB9-FEA2-5CF8-DCD9-DF96D3F3464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56936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3033E-ED35-5D7D-E84B-19E0A84EE3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C367855-944B-1247-A59B-3FCFAED21773}"/>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D9AAF84-82E7-AA03-ECA6-24FF71E3E6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34B7CB2E-4923-02F6-7F8D-D0C92BD30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61507E18-F74F-FACD-38C6-C4D7C259026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30</a:t>
            </a:r>
          </a:p>
        </p:txBody>
      </p:sp>
      <p:pic>
        <p:nvPicPr>
          <p:cNvPr id="6" name="Picture 5" descr="A blue and black logo&#10;&#10;AI-generated content may be incorrect.">
            <a:extLst>
              <a:ext uri="{FF2B5EF4-FFF2-40B4-BE49-F238E27FC236}">
                <a16:creationId xmlns:a16="http://schemas.microsoft.com/office/drawing/2014/main" id="{A9DD2C2B-462E-C561-B0A6-2199EF2BC1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E1258AF0-907F-4D5F-2934-8B673B3E8061}"/>
              </a:ext>
            </a:extLst>
          </p:cNvPr>
          <p:cNvPicPr>
            <a:picLocks noChangeAspect="1"/>
          </p:cNvPicPr>
          <p:nvPr/>
        </p:nvPicPr>
        <p:blipFill>
          <a:blip r:embed="rId5"/>
          <a:stretch>
            <a:fillRect/>
          </a:stretch>
        </p:blipFill>
        <p:spPr>
          <a:xfrm>
            <a:off x="1837552" y="878317"/>
            <a:ext cx="8294400" cy="5979683"/>
          </a:xfrm>
          <a:prstGeom prst="rect">
            <a:avLst/>
          </a:prstGeom>
        </p:spPr>
      </p:pic>
    </p:spTree>
    <p:extLst>
      <p:ext uri="{BB962C8B-B14F-4D97-AF65-F5344CB8AC3E}">
        <p14:creationId xmlns:p14="http://schemas.microsoft.com/office/powerpoint/2010/main" val="49066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412E-1A3D-ED97-D4F8-97683C9008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655DDA7-0A86-10B9-576D-766DD9F0143F}"/>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154FDD89-0CE7-DABE-E42D-D470C915DD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2C84E1C8-5338-F5C6-FA0A-DAD157A4E2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BAEB4F2C-1C41-4491-DE87-1575C8C1A5B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31</a:t>
            </a:r>
          </a:p>
        </p:txBody>
      </p:sp>
      <p:pic>
        <p:nvPicPr>
          <p:cNvPr id="6" name="Picture 5" descr="A blue and black logo&#10;&#10;AI-generated content may be incorrect.">
            <a:extLst>
              <a:ext uri="{FF2B5EF4-FFF2-40B4-BE49-F238E27FC236}">
                <a16:creationId xmlns:a16="http://schemas.microsoft.com/office/drawing/2014/main" id="{643B9553-2CC0-205D-E215-89E1B4BACB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67853098-1D10-1D43-8D8A-298CC0D4AF49}"/>
              </a:ext>
            </a:extLst>
          </p:cNvPr>
          <p:cNvPicPr>
            <a:picLocks noChangeAspect="1"/>
          </p:cNvPicPr>
          <p:nvPr/>
        </p:nvPicPr>
        <p:blipFill>
          <a:blip r:embed="rId5"/>
          <a:stretch>
            <a:fillRect/>
          </a:stretch>
        </p:blipFill>
        <p:spPr>
          <a:xfrm>
            <a:off x="1948800" y="878317"/>
            <a:ext cx="8294400" cy="5979683"/>
          </a:xfrm>
          <a:prstGeom prst="rect">
            <a:avLst/>
          </a:prstGeom>
        </p:spPr>
      </p:pic>
    </p:spTree>
    <p:extLst>
      <p:ext uri="{BB962C8B-B14F-4D97-AF65-F5344CB8AC3E}">
        <p14:creationId xmlns:p14="http://schemas.microsoft.com/office/powerpoint/2010/main" val="1802404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EF0D3-A116-5C2A-86A8-1C1DC6F10B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C8AFA6A-3D83-5582-035A-7EE365EBEA1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D4275ACC-D478-513F-385A-8F7B907666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DD2970C9-B9F6-D2A3-BB21-9264B2BC65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4FEF707B-09C9-56E1-2BBB-31092B0247DF}"/>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32</a:t>
            </a:r>
          </a:p>
        </p:txBody>
      </p:sp>
      <p:pic>
        <p:nvPicPr>
          <p:cNvPr id="6" name="Picture 5" descr="A blue and black logo&#10;&#10;AI-generated content may be incorrect.">
            <a:extLst>
              <a:ext uri="{FF2B5EF4-FFF2-40B4-BE49-F238E27FC236}">
                <a16:creationId xmlns:a16="http://schemas.microsoft.com/office/drawing/2014/main" id="{530B5D0B-6442-0BFD-6090-B317569E4A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4C6BC9B1-3ABB-1B1E-7C7F-080D28B91365}"/>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481152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80962-D1CA-E348-E263-F6EAF328EE9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60ECCF7-D655-CFF3-4769-E103549D4B2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81410FC4-F019-C42D-5A22-A8CBCFD9EF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5521EF46-05DA-A36F-8978-47F0F3F46E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A4224B1A-017B-37FD-9BA3-51021075E33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33</a:t>
            </a:r>
          </a:p>
        </p:txBody>
      </p:sp>
      <p:pic>
        <p:nvPicPr>
          <p:cNvPr id="6" name="Picture 5" descr="A blue and black logo&#10;&#10;AI-generated content may be incorrect.">
            <a:extLst>
              <a:ext uri="{FF2B5EF4-FFF2-40B4-BE49-F238E27FC236}">
                <a16:creationId xmlns:a16="http://schemas.microsoft.com/office/drawing/2014/main" id="{7AB9951F-527D-1C4E-6824-97E5B66323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30975E76-BC82-94DA-E580-0A858D529747}"/>
              </a:ext>
            </a:extLst>
          </p:cNvPr>
          <p:cNvPicPr>
            <a:picLocks noChangeAspect="1"/>
          </p:cNvPicPr>
          <p:nvPr/>
        </p:nvPicPr>
        <p:blipFill>
          <a:blip r:embed="rId5"/>
          <a:stretch>
            <a:fillRect/>
          </a:stretch>
        </p:blipFill>
        <p:spPr>
          <a:xfrm>
            <a:off x="2190236" y="878317"/>
            <a:ext cx="8294400" cy="5979683"/>
          </a:xfrm>
          <a:prstGeom prst="rect">
            <a:avLst/>
          </a:prstGeom>
        </p:spPr>
      </p:pic>
    </p:spTree>
    <p:extLst>
      <p:ext uri="{BB962C8B-B14F-4D97-AF65-F5344CB8AC3E}">
        <p14:creationId xmlns:p14="http://schemas.microsoft.com/office/powerpoint/2010/main" val="394989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82710-CD3D-258F-06F1-A2AB1CB4A99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D16C9A7-73B2-179E-CF64-5521E7570931}"/>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425737BF-B2F7-1BE3-B09A-0BD798788F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B05A744E-BCB2-7C5D-B3A3-2C065F45F2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0070B822-A4D3-E715-462C-844C9919CFA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34</a:t>
            </a:r>
          </a:p>
        </p:txBody>
      </p:sp>
      <p:pic>
        <p:nvPicPr>
          <p:cNvPr id="6" name="Picture 5" descr="A blue and black logo&#10;&#10;AI-generated content may be incorrect.">
            <a:extLst>
              <a:ext uri="{FF2B5EF4-FFF2-40B4-BE49-F238E27FC236}">
                <a16:creationId xmlns:a16="http://schemas.microsoft.com/office/drawing/2014/main" id="{10FE6A35-5723-A094-FAB7-DDEF5B2BFA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22A8E189-EF03-DA15-FAD2-19EEB38CF080}"/>
              </a:ext>
            </a:extLst>
          </p:cNvPr>
          <p:cNvPicPr>
            <a:picLocks noChangeAspect="1"/>
          </p:cNvPicPr>
          <p:nvPr/>
        </p:nvPicPr>
        <p:blipFill>
          <a:blip r:embed="rId5"/>
          <a:stretch>
            <a:fillRect/>
          </a:stretch>
        </p:blipFill>
        <p:spPr>
          <a:xfrm>
            <a:off x="2001937" y="919205"/>
            <a:ext cx="8237685" cy="5938795"/>
          </a:xfrm>
          <a:prstGeom prst="rect">
            <a:avLst/>
          </a:prstGeom>
        </p:spPr>
      </p:pic>
    </p:spTree>
    <p:extLst>
      <p:ext uri="{BB962C8B-B14F-4D97-AF65-F5344CB8AC3E}">
        <p14:creationId xmlns:p14="http://schemas.microsoft.com/office/powerpoint/2010/main" val="2814934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D146-05CF-BB99-B83C-9CDA3C0C66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6DE5E3-7CCE-EB49-D89A-F7E60D3F275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A21A5A2A-C18C-FC94-75C8-921327B16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E0712461-1F0A-220F-F20A-E9FEDA6CD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CECA6AD-2BBF-8041-57D5-9EC7269908A1}"/>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35</a:t>
            </a:r>
          </a:p>
        </p:txBody>
      </p:sp>
      <p:pic>
        <p:nvPicPr>
          <p:cNvPr id="6" name="Picture 5" descr="A blue and black logo&#10;&#10;AI-generated content may be incorrect.">
            <a:extLst>
              <a:ext uri="{FF2B5EF4-FFF2-40B4-BE49-F238E27FC236}">
                <a16:creationId xmlns:a16="http://schemas.microsoft.com/office/drawing/2014/main" id="{65207D9B-4396-28B8-0F17-F603922BC2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a:extLst>
              <a:ext uri="{FF2B5EF4-FFF2-40B4-BE49-F238E27FC236}">
                <a16:creationId xmlns:a16="http://schemas.microsoft.com/office/drawing/2014/main" id="{0C227175-6B59-C000-AB78-73082DBB47EA}"/>
              </a:ext>
            </a:extLst>
          </p:cNvPr>
          <p:cNvPicPr>
            <a:picLocks noChangeAspect="1"/>
          </p:cNvPicPr>
          <p:nvPr/>
        </p:nvPicPr>
        <p:blipFill>
          <a:blip r:embed="rId5"/>
          <a:stretch>
            <a:fillRect/>
          </a:stretch>
        </p:blipFill>
        <p:spPr>
          <a:xfrm>
            <a:off x="2095783" y="878317"/>
            <a:ext cx="8294400" cy="5979683"/>
          </a:xfrm>
          <a:prstGeom prst="rect">
            <a:avLst/>
          </a:prstGeom>
        </p:spPr>
      </p:pic>
    </p:spTree>
    <p:extLst>
      <p:ext uri="{BB962C8B-B14F-4D97-AF65-F5344CB8AC3E}">
        <p14:creationId xmlns:p14="http://schemas.microsoft.com/office/powerpoint/2010/main" val="39550885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FCFD3-EB69-B6ED-EC84-13814A87C30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4B8910-85BD-AD4C-3ACA-6DDB86D5F374}"/>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99F31BC5-D981-0638-AC70-1B1F2F65A4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C2676435-2601-200A-7A43-4ADA8C0F48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3D1EB6B9-CCDA-5C73-9E2E-EF94638875ED}"/>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36</a:t>
            </a:r>
          </a:p>
        </p:txBody>
      </p:sp>
      <p:pic>
        <p:nvPicPr>
          <p:cNvPr id="6" name="Picture 5" descr="A blue and black logo&#10;&#10;AI-generated content may be incorrect.">
            <a:extLst>
              <a:ext uri="{FF2B5EF4-FFF2-40B4-BE49-F238E27FC236}">
                <a16:creationId xmlns:a16="http://schemas.microsoft.com/office/drawing/2014/main" id="{6E772A24-0DB3-0969-EB2E-A347BB9ED6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map of a city&#10;&#10;AI-generated content may be incorrect.">
            <a:extLst>
              <a:ext uri="{FF2B5EF4-FFF2-40B4-BE49-F238E27FC236}">
                <a16:creationId xmlns:a16="http://schemas.microsoft.com/office/drawing/2014/main" id="{558F2BDA-264C-0883-9A7D-FA1926345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6162" y="855239"/>
            <a:ext cx="5556281" cy="5840006"/>
          </a:xfrm>
          <a:prstGeom prst="rect">
            <a:avLst/>
          </a:prstGeom>
        </p:spPr>
      </p:pic>
      <p:sp>
        <p:nvSpPr>
          <p:cNvPr id="9" name="TextBox 8">
            <a:extLst>
              <a:ext uri="{FF2B5EF4-FFF2-40B4-BE49-F238E27FC236}">
                <a16:creationId xmlns:a16="http://schemas.microsoft.com/office/drawing/2014/main" id="{DB84E02E-D9C4-48D0-75DB-5C5E1DA8F4CC}"/>
              </a:ext>
            </a:extLst>
          </p:cNvPr>
          <p:cNvSpPr txBox="1"/>
          <p:nvPr/>
        </p:nvSpPr>
        <p:spPr>
          <a:xfrm>
            <a:off x="583681" y="1822065"/>
            <a:ext cx="5392158" cy="3508653"/>
          </a:xfrm>
          <a:prstGeom prst="rect">
            <a:avLst/>
          </a:prstGeom>
          <a:noFill/>
        </p:spPr>
        <p:txBody>
          <a:bodyPr wrap="square" rtlCol="0">
            <a:spAutoFit/>
          </a:bodyPr>
          <a:lstStyle/>
          <a:p>
            <a:r>
              <a:rPr lang="en-GB" sz="2400" dirty="0">
                <a:latin typeface="Bilo Light" panose="020B0403040000020003" pitchFamily="34" charset="77"/>
              </a:rPr>
              <a:t> </a:t>
            </a:r>
            <a:r>
              <a:rPr lang="en-GB" sz="2400" dirty="0">
                <a:latin typeface="Bilo Medium" panose="020B0503040000020003" pitchFamily="34" charset="77"/>
              </a:rPr>
              <a:t>Moksha </a:t>
            </a:r>
            <a:r>
              <a:rPr lang="en-GB" sz="2400" dirty="0" err="1">
                <a:latin typeface="Bilo Medium" panose="020B0503040000020003" pitchFamily="34" charset="77"/>
              </a:rPr>
              <a:t>Patamu</a:t>
            </a:r>
            <a:r>
              <a:rPr lang="en-GB" sz="2400" dirty="0">
                <a:latin typeface="Bilo Medium" panose="020B0503040000020003" pitchFamily="34" charset="77"/>
              </a:rPr>
              <a:t> (snakes and ladders)</a:t>
            </a:r>
          </a:p>
          <a:p>
            <a:r>
              <a:rPr lang="en-GB" sz="2400" dirty="0">
                <a:latin typeface="Bilo Medium" panose="020B0503040000020003" pitchFamily="34" charset="77"/>
              </a:rPr>
              <a:t> </a:t>
            </a:r>
          </a:p>
          <a:p>
            <a:pPr marL="342900" indent="-342900">
              <a:spcAft>
                <a:spcPts val="1200"/>
              </a:spcAft>
              <a:buFont typeface="Arial" panose="020B0604020202020204" pitchFamily="34" charset="0"/>
              <a:buChar char="•"/>
            </a:pPr>
            <a:r>
              <a:rPr lang="en-GB" sz="2400" dirty="0">
                <a:latin typeface="Bilo Light" panose="020B0403040000020003" pitchFamily="34" charset="77"/>
              </a:rPr>
              <a:t>A game originating in India. </a:t>
            </a:r>
          </a:p>
          <a:p>
            <a:pPr marL="342900" indent="-342900">
              <a:spcAft>
                <a:spcPts val="1200"/>
              </a:spcAft>
              <a:buFont typeface="Arial" panose="020B0604020202020204" pitchFamily="34" charset="0"/>
              <a:buChar char="•"/>
            </a:pPr>
            <a:r>
              <a:rPr lang="en-GB" sz="2400" dirty="0">
                <a:latin typeface="Bilo Light" panose="020B0403040000020003" pitchFamily="34" charset="77"/>
              </a:rPr>
              <a:t>Originally about achieving more high standing (also known as the heaven and hell game). </a:t>
            </a:r>
          </a:p>
          <a:p>
            <a:pPr marL="342900" indent="-342900">
              <a:spcAft>
                <a:spcPts val="1200"/>
              </a:spcAft>
              <a:buFont typeface="Arial" panose="020B0604020202020204" pitchFamily="34" charset="0"/>
              <a:buChar char="•"/>
            </a:pPr>
            <a:r>
              <a:rPr lang="en-GB" sz="2400" dirty="0">
                <a:latin typeface="Bilo Light" panose="020B0403040000020003" pitchFamily="34" charset="77"/>
              </a:rPr>
              <a:t>Ladders for good (virtuous) acts.</a:t>
            </a:r>
          </a:p>
          <a:p>
            <a:pPr marL="342900" indent="-342900">
              <a:spcAft>
                <a:spcPts val="1200"/>
              </a:spcAft>
              <a:buFont typeface="Arial" panose="020B0604020202020204" pitchFamily="34" charset="0"/>
              <a:buChar char="•"/>
            </a:pPr>
            <a:r>
              <a:rPr lang="en-GB" sz="2400" dirty="0">
                <a:latin typeface="Bilo Light" panose="020B0403040000020003" pitchFamily="34" charset="77"/>
              </a:rPr>
              <a:t>Snakes for bad (vice) acts.</a:t>
            </a:r>
            <a:endParaRPr lang="en-US" sz="1600" dirty="0">
              <a:latin typeface="Bilo Light" panose="020B0403040000020003" pitchFamily="34" charset="77"/>
            </a:endParaRPr>
          </a:p>
        </p:txBody>
      </p:sp>
      <p:sp>
        <p:nvSpPr>
          <p:cNvPr id="10" name="TextBox 9">
            <a:extLst>
              <a:ext uri="{FF2B5EF4-FFF2-40B4-BE49-F238E27FC236}">
                <a16:creationId xmlns:a16="http://schemas.microsoft.com/office/drawing/2014/main" id="{2A90E686-497A-087E-44C2-01A64BF9A9C5}"/>
              </a:ext>
            </a:extLst>
          </p:cNvPr>
          <p:cNvSpPr txBox="1"/>
          <p:nvPr/>
        </p:nvSpPr>
        <p:spPr>
          <a:xfrm>
            <a:off x="1178170" y="6233580"/>
            <a:ext cx="5037992" cy="461665"/>
          </a:xfrm>
          <a:prstGeom prst="rect">
            <a:avLst/>
          </a:prstGeom>
          <a:noFill/>
        </p:spPr>
        <p:txBody>
          <a:bodyPr wrap="square" rtlCol="0">
            <a:spAutoFit/>
          </a:bodyPr>
          <a:lstStyle/>
          <a:p>
            <a:pPr algn="r"/>
            <a:r>
              <a:rPr lang="en-US" sz="1200" dirty="0">
                <a:latin typeface="Bilo Light" panose="020B0403040000020003" pitchFamily="34" charset="77"/>
              </a:rPr>
              <a:t>Image: Creative Commons 4.0 from </a:t>
            </a:r>
            <a:r>
              <a:rPr lang="en-US" sz="1200" dirty="0" err="1">
                <a:latin typeface="Bilo Light" panose="020B0403040000020003" pitchFamily="34" charset="77"/>
              </a:rPr>
              <a:t>Wellcome</a:t>
            </a:r>
            <a:r>
              <a:rPr lang="en-US" sz="1200" dirty="0">
                <a:latin typeface="Bilo Light" panose="020B0403040000020003" pitchFamily="34" charset="77"/>
              </a:rPr>
              <a:t> collection -</a:t>
            </a:r>
            <a:r>
              <a:rPr lang="en-US" sz="1200" dirty="0" err="1">
                <a:latin typeface="Bilo Light" panose="020B0403040000020003" pitchFamily="34" charset="77"/>
              </a:rPr>
              <a:t>wellcomecollection.org</a:t>
            </a:r>
            <a:r>
              <a:rPr lang="en-US" sz="1200" dirty="0">
                <a:latin typeface="Bilo Light" panose="020B0403040000020003" pitchFamily="34" charset="77"/>
              </a:rPr>
              <a:t>/works/</a:t>
            </a:r>
            <a:r>
              <a:rPr lang="en-US" sz="1200" dirty="0" err="1">
                <a:latin typeface="Bilo Light" panose="020B0403040000020003" pitchFamily="34" charset="77"/>
              </a:rPr>
              <a:t>geydgvms</a:t>
            </a:r>
            <a:r>
              <a:rPr lang="en-US" sz="1200" dirty="0">
                <a:latin typeface="Bilo Light" panose="020B0403040000020003" pitchFamily="34" charset="77"/>
              </a:rPr>
              <a:t> </a:t>
            </a:r>
          </a:p>
        </p:txBody>
      </p:sp>
    </p:spTree>
    <p:extLst>
      <p:ext uri="{BB962C8B-B14F-4D97-AF65-F5344CB8AC3E}">
        <p14:creationId xmlns:p14="http://schemas.microsoft.com/office/powerpoint/2010/main" val="3109903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BF373-8E41-19C5-DC56-371AFAD040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F8ECB67-BF67-9C07-CB70-BB9CA5D41F1D}"/>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and white sign with white text&#10;&#10;AI-generated content may be incorrect.">
            <a:extLst>
              <a:ext uri="{FF2B5EF4-FFF2-40B4-BE49-F238E27FC236}">
                <a16:creationId xmlns:a16="http://schemas.microsoft.com/office/drawing/2014/main" id="{6A4917DA-CD8F-F10E-0762-EBB50779B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4" name="Picture 3" descr="A logo with blue and grey letters&#10;&#10;AI-generated content may be incorrect.">
            <a:extLst>
              <a:ext uri="{FF2B5EF4-FFF2-40B4-BE49-F238E27FC236}">
                <a16:creationId xmlns:a16="http://schemas.microsoft.com/office/drawing/2014/main" id="{8B120C64-BCBB-F31D-1C3A-08FDDBAFC2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5" name="TextBox 4">
            <a:extLst>
              <a:ext uri="{FF2B5EF4-FFF2-40B4-BE49-F238E27FC236}">
                <a16:creationId xmlns:a16="http://schemas.microsoft.com/office/drawing/2014/main" id="{E740F91D-D2D1-0EE2-D150-9D5B08468CDA}"/>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37</a:t>
            </a:r>
          </a:p>
        </p:txBody>
      </p:sp>
      <p:pic>
        <p:nvPicPr>
          <p:cNvPr id="6" name="Picture 5" descr="A blue and black logo&#10;&#10;AI-generated content may be incorrect.">
            <a:extLst>
              <a:ext uri="{FF2B5EF4-FFF2-40B4-BE49-F238E27FC236}">
                <a16:creationId xmlns:a16="http://schemas.microsoft.com/office/drawing/2014/main" id="{2191B7C9-A713-8958-CC25-0377DA53EF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
        <p:nvSpPr>
          <p:cNvPr id="7" name="TextBox 6">
            <a:extLst>
              <a:ext uri="{FF2B5EF4-FFF2-40B4-BE49-F238E27FC236}">
                <a16:creationId xmlns:a16="http://schemas.microsoft.com/office/drawing/2014/main" id="{16992A64-86F7-43FB-8E78-9FA865A65559}"/>
              </a:ext>
            </a:extLst>
          </p:cNvPr>
          <p:cNvSpPr txBox="1"/>
          <p:nvPr/>
        </p:nvSpPr>
        <p:spPr>
          <a:xfrm>
            <a:off x="624452" y="4600954"/>
            <a:ext cx="11387758" cy="1477328"/>
          </a:xfrm>
          <a:prstGeom prst="rect">
            <a:avLst/>
          </a:prstGeom>
          <a:noFill/>
        </p:spPr>
        <p:txBody>
          <a:bodyPr wrap="square" rtlCol="0">
            <a:spAutoFit/>
          </a:bodyPr>
          <a:lstStyle/>
          <a:p>
            <a:r>
              <a:rPr lang="en-GB" sz="2400" dirty="0">
                <a:latin typeface="Bilo" panose="020B0503040000020003" pitchFamily="34" charset="77"/>
              </a:rPr>
              <a:t>The Migration Rhythms project has received funding from the European Research Council (ERC) under the Horizon 2020 research and innovation programme </a:t>
            </a:r>
          </a:p>
          <a:p>
            <a:r>
              <a:rPr lang="en-GB" sz="2400" dirty="0">
                <a:latin typeface="Bilo" panose="020B0503040000020003" pitchFamily="34" charset="77"/>
              </a:rPr>
              <a:t>(Grant agreement No. 94840) (2021-2026)</a:t>
            </a:r>
          </a:p>
          <a:p>
            <a:endParaRPr lang="en-US" dirty="0"/>
          </a:p>
        </p:txBody>
      </p:sp>
      <p:pic>
        <p:nvPicPr>
          <p:cNvPr id="12" name="Picture 11" descr="A blue square with yellow stars and a black background&#10;&#10;AI-generated content may be incorrect.">
            <a:extLst>
              <a:ext uri="{FF2B5EF4-FFF2-40B4-BE49-F238E27FC236}">
                <a16:creationId xmlns:a16="http://schemas.microsoft.com/office/drawing/2014/main" id="{9383B081-C9FF-8F85-2FA9-E82C79BFCC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9480" y="1643449"/>
            <a:ext cx="6145427" cy="2645090"/>
          </a:xfrm>
          <a:prstGeom prst="rect">
            <a:avLst/>
          </a:prstGeom>
        </p:spPr>
      </p:pic>
    </p:spTree>
    <p:extLst>
      <p:ext uri="{BB962C8B-B14F-4D97-AF65-F5344CB8AC3E}">
        <p14:creationId xmlns:p14="http://schemas.microsoft.com/office/powerpoint/2010/main" val="236856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4E654-A470-53B1-D452-0A172A2B76D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9D60A381-0983-52A3-0DEC-F2F1F00FE36A}"/>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4B27DF2D-426D-38FA-175C-4D1268981F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6E9817F-42BC-2C9B-9F2B-929FB02F4E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23AD08E2-120C-F285-E877-C4344EB73150}"/>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4</a:t>
            </a:r>
          </a:p>
        </p:txBody>
      </p:sp>
      <p:sp>
        <p:nvSpPr>
          <p:cNvPr id="2" name="TextBox 1">
            <a:extLst>
              <a:ext uri="{FF2B5EF4-FFF2-40B4-BE49-F238E27FC236}">
                <a16:creationId xmlns:a16="http://schemas.microsoft.com/office/drawing/2014/main" id="{60D3A0FD-0094-8704-1355-34C679B7F350}"/>
              </a:ext>
            </a:extLst>
          </p:cNvPr>
          <p:cNvSpPr txBox="1"/>
          <p:nvPr/>
        </p:nvSpPr>
        <p:spPr>
          <a:xfrm>
            <a:off x="743176" y="1719140"/>
            <a:ext cx="8605011" cy="3877985"/>
          </a:xfrm>
          <a:prstGeom prst="rect">
            <a:avLst/>
          </a:prstGeom>
          <a:noFill/>
        </p:spPr>
        <p:txBody>
          <a:bodyPr wrap="square" rtlCol="0">
            <a:spAutoFit/>
          </a:bodyPr>
          <a:lstStyle/>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an umbrella term; there are many different forms of people moving.</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Most migration takes place within countries (e.g. rural to urban) rather than between countries.</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The reasons people may move are complex and can change over time.</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800"/>
              </a:spcAft>
              <a:buFont typeface="Symbol" pitchFamily="2" charset="2"/>
              <a:buChar char=""/>
            </a:pPr>
            <a:r>
              <a:rPr lang="en-GB" sz="2400" dirty="0">
                <a:effectLst/>
                <a:latin typeface="Bilo Light" panose="020B0403040000020003" pitchFamily="34" charset="77"/>
                <a:ea typeface="Aptos" panose="020B0004020202020204" pitchFamily="34" charset="0"/>
                <a:cs typeface="Times New Roman" panose="02020603050405020304" pitchFamily="18" charset="0"/>
              </a:rPr>
              <a:t>Migration is not always permanent or one way. </a:t>
            </a:r>
            <a:endParaRPr lang="en-GB" sz="24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4" name="Picture 3" descr="A red circle in the dark&#10;&#10;AI-generated content may be incorrect.">
            <a:extLst>
              <a:ext uri="{FF2B5EF4-FFF2-40B4-BE49-F238E27FC236}">
                <a16:creationId xmlns:a16="http://schemas.microsoft.com/office/drawing/2014/main" id="{27968510-2238-9740-2888-0BB46DEB40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6879" y="-395806"/>
            <a:ext cx="10849252" cy="7812853"/>
          </a:xfrm>
          <a:prstGeom prst="rect">
            <a:avLst/>
          </a:prstGeom>
        </p:spPr>
      </p:pic>
      <p:pic>
        <p:nvPicPr>
          <p:cNvPr id="3" name="Picture 2" descr="A blue and black logo&#10;&#10;AI-generated content may be incorrect.">
            <a:extLst>
              <a:ext uri="{FF2B5EF4-FFF2-40B4-BE49-F238E27FC236}">
                <a16:creationId xmlns:a16="http://schemas.microsoft.com/office/drawing/2014/main" id="{9FA2D194-BB30-4089-1CD4-902FF2488A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43612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BC018-D006-7FC5-BE99-5A92AEC4546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9581859-6E35-28E0-4676-275AA0EFCB80}"/>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A2F90E9F-9074-5D19-B69A-02F898D6A9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CF1250B1-F06C-1AD1-8DFF-59195C6493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64FEA598-FF4F-E65C-5B90-EDECF558EEB9}"/>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5</a:t>
            </a:r>
          </a:p>
        </p:txBody>
      </p:sp>
      <p:pic>
        <p:nvPicPr>
          <p:cNvPr id="2" name="Picture 1" descr="A graph showing the rise of the middle class&#10;&#10;AI-generated content may be incorrect.">
            <a:extLst>
              <a:ext uri="{FF2B5EF4-FFF2-40B4-BE49-F238E27FC236}">
                <a16:creationId xmlns:a16="http://schemas.microsoft.com/office/drawing/2014/main" id="{4D7BAC1B-CC7A-9BB4-FE83-DF77ADFAA1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941805" y="765539"/>
            <a:ext cx="8250195" cy="6244450"/>
          </a:xfrm>
          <a:prstGeom prst="rect">
            <a:avLst/>
          </a:prstGeom>
        </p:spPr>
      </p:pic>
      <p:sp>
        <p:nvSpPr>
          <p:cNvPr id="3" name="TextBox 2">
            <a:extLst>
              <a:ext uri="{FF2B5EF4-FFF2-40B4-BE49-F238E27FC236}">
                <a16:creationId xmlns:a16="http://schemas.microsoft.com/office/drawing/2014/main" id="{4ACCCD60-C1BD-DD44-1F62-2D74D4B4C5C8}"/>
              </a:ext>
            </a:extLst>
          </p:cNvPr>
          <p:cNvSpPr txBox="1"/>
          <p:nvPr/>
        </p:nvSpPr>
        <p:spPr>
          <a:xfrm>
            <a:off x="582898" y="1955055"/>
            <a:ext cx="2769833" cy="4493538"/>
          </a:xfrm>
          <a:prstGeom prst="rect">
            <a:avLst/>
          </a:prstGeom>
          <a:noFill/>
        </p:spPr>
        <p:txBody>
          <a:bodyPr wrap="square" rtlCol="0">
            <a:spAutoFit/>
          </a:bodyPr>
          <a:lstStyle/>
          <a:p>
            <a:r>
              <a:rPr lang="en-US" sz="2400" dirty="0">
                <a:latin typeface="Bilo Light" panose="020B0403040000020003" pitchFamily="34" charset="77"/>
              </a:rPr>
              <a:t>Share of the global middle class by major geographical region</a:t>
            </a:r>
          </a:p>
          <a:p>
            <a:endParaRPr lang="en-US" sz="2400" dirty="0">
              <a:latin typeface="Bilo Light" panose="020B0403040000020003" pitchFamily="34" charset="77"/>
            </a:endParaRPr>
          </a:p>
          <a:p>
            <a:endParaRPr lang="en-US" sz="2400" dirty="0">
              <a:latin typeface="Bilo Light" panose="020B0403040000020003" pitchFamily="34" charset="77"/>
            </a:endParaRPr>
          </a:p>
          <a:p>
            <a:endParaRPr lang="en-US" sz="2400" dirty="0">
              <a:latin typeface="Bilo Light" panose="020B0403040000020003" pitchFamily="34" charset="77"/>
            </a:endParaRPr>
          </a:p>
          <a:p>
            <a:endParaRPr lang="en-US" sz="2400" dirty="0">
              <a:latin typeface="Bilo Light" panose="020B0403040000020003" pitchFamily="34" charset="77"/>
            </a:endParaRPr>
          </a:p>
          <a:p>
            <a:endParaRPr lang="en-US" sz="2400" dirty="0">
              <a:latin typeface="Bilo Light" panose="020B0403040000020003" pitchFamily="34" charset="77"/>
            </a:endParaRPr>
          </a:p>
          <a:p>
            <a:r>
              <a:rPr lang="en-US" sz="1400" b="1" dirty="0">
                <a:latin typeface="Bilo Light" panose="020B0403040000020003" pitchFamily="34" charset="77"/>
              </a:rPr>
              <a:t>PPP means Purchasing Power Parity </a:t>
            </a:r>
            <a:r>
              <a:rPr lang="en-US" sz="1400" dirty="0">
                <a:latin typeface="Bilo Light" panose="020B0403040000020003" pitchFamily="34" charset="77"/>
              </a:rPr>
              <a:t>and is a way of measuring incomes by what can be purchased in US$ equivalent in different countries.</a:t>
            </a:r>
          </a:p>
        </p:txBody>
      </p:sp>
      <p:pic>
        <p:nvPicPr>
          <p:cNvPr id="4" name="Picture 3" descr="A blue and black logo&#10;&#10;AI-generated content may be incorrect.">
            <a:extLst>
              <a:ext uri="{FF2B5EF4-FFF2-40B4-BE49-F238E27FC236}">
                <a16:creationId xmlns:a16="http://schemas.microsoft.com/office/drawing/2014/main" id="{A8BE0074-A141-C3FB-28F4-2724F4F818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2844041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94A9B-4691-250E-656B-E48F8B89ADF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2A1587A-1E1A-48D3-2513-D9A9F2CE8F98}"/>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8FA6C349-AA71-D67A-9B84-AEE0B37202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3C1745D6-F651-B310-020E-A9014D213D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5CFD43F6-8A2B-F578-083B-DF2CCEE1EBA8}"/>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6</a:t>
            </a:r>
          </a:p>
        </p:txBody>
      </p:sp>
      <p:sp>
        <p:nvSpPr>
          <p:cNvPr id="2" name="TextBox 1">
            <a:extLst>
              <a:ext uri="{FF2B5EF4-FFF2-40B4-BE49-F238E27FC236}">
                <a16:creationId xmlns:a16="http://schemas.microsoft.com/office/drawing/2014/main" id="{85FCA418-97B6-8598-3EF8-2133337065DA}"/>
              </a:ext>
            </a:extLst>
          </p:cNvPr>
          <p:cNvSpPr txBox="1"/>
          <p:nvPr/>
        </p:nvSpPr>
        <p:spPr>
          <a:xfrm>
            <a:off x="3941805" y="1145219"/>
            <a:ext cx="7909768" cy="5386090"/>
          </a:xfrm>
          <a:prstGeom prst="rect">
            <a:avLst/>
          </a:prstGeom>
          <a:noFill/>
        </p:spPr>
        <p:txBody>
          <a:bodyPr wrap="square" rtlCol="0">
            <a:spAutoFit/>
          </a:bodyPr>
          <a:lstStyle/>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social</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group</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consists of well-educated people, such as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doctors, lawyers and teachers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who have good jobs and are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poor</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but are not very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rich</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(Cambridge Dictionary, UK definition)</a:t>
            </a:r>
            <a:endParaRPr lang="en-GB" sz="1600" dirty="0">
              <a:effectLst/>
              <a:latin typeface="Bilo Light" panose="020B0403040000020003" pitchFamily="34" charset="77"/>
              <a:ea typeface="Aptos" panose="020B0004020202020204" pitchFamily="34" charset="0"/>
              <a:cs typeface="Times New Roman" panose="02020603050405020304" pitchFamily="18" charset="0"/>
            </a:endParaRPr>
          </a:p>
          <a:p>
            <a:pPr lvl="0"/>
            <a:endPar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endParaRPr>
          </a:p>
          <a:p>
            <a:pPr lvl="0"/>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Middle class (noun): a social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stratum</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that is not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clearly defined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but is positioned between the lower and upper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classes</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 It consists of </a:t>
            </a:r>
            <a:r>
              <a:rPr lang="en-GB" sz="2400" strike="noStrike"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business people, professional </a:t>
            </a:r>
            <a:r>
              <a:rPr lang="en-GB" sz="24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people etc, along with their families, and is marked by bourgeois values. </a:t>
            </a:r>
            <a:r>
              <a:rPr lang="en-GB" sz="1600" dirty="0">
                <a:solidFill>
                  <a:srgbClr val="000000"/>
                </a:solidFill>
                <a:effectLst/>
                <a:latin typeface="Bilo Light" panose="020B0403040000020003" pitchFamily="34" charset="77"/>
                <a:ea typeface="Aptos" panose="020B0004020202020204" pitchFamily="34" charset="0"/>
                <a:cs typeface="Times New Roman" panose="02020603050405020304" pitchFamily="18" charset="0"/>
              </a:rPr>
              <a:t>(Collins Dictionary, UK definition)</a:t>
            </a:r>
          </a:p>
          <a:p>
            <a:pPr lvl="0"/>
            <a:endParaRPr lang="en-GB" sz="1600" dirty="0">
              <a:solidFill>
                <a:srgbClr val="000000"/>
              </a:solidFill>
              <a:latin typeface="Bilo Light" panose="020B0403040000020003" pitchFamily="34" charset="77"/>
              <a:ea typeface="Aptos" panose="020B0004020202020204" pitchFamily="34" charset="0"/>
              <a:cs typeface="Times New Roman" panose="02020603050405020304" pitchFamily="18" charset="0"/>
            </a:endParaRPr>
          </a:p>
          <a:p>
            <a:r>
              <a:rPr lang="en-GB" sz="2400" dirty="0">
                <a:effectLst/>
                <a:latin typeface="Bilo Light" panose="020B0403040000020003" pitchFamily="34" charset="77"/>
                <a:ea typeface="Aptos" panose="020B0004020202020204" pitchFamily="34" charset="0"/>
                <a:cs typeface="Times New Roman" panose="02020603050405020304" pitchFamily="18" charset="0"/>
              </a:rPr>
              <a:t>Middle-classness is a multifaceted concept that reflects a particular position within a social hierarchy, defined by a combination of socioeconomic factors, values, and lifestyles. </a:t>
            </a:r>
            <a:r>
              <a:rPr lang="en-GB" sz="1400" dirty="0">
                <a:effectLst/>
                <a:latin typeface="Bilo Light" panose="020B0403040000020003" pitchFamily="34" charset="77"/>
                <a:ea typeface="Aptos" panose="020B0004020202020204" pitchFamily="34" charset="0"/>
                <a:cs typeface="Times New Roman" panose="02020603050405020304" pitchFamily="18" charset="0"/>
              </a:rPr>
              <a:t>(Google AI definition)</a:t>
            </a:r>
            <a:endParaRPr lang="en-US" dirty="0"/>
          </a:p>
        </p:txBody>
      </p:sp>
      <p:sp>
        <p:nvSpPr>
          <p:cNvPr id="3" name="TextBox 2">
            <a:extLst>
              <a:ext uri="{FF2B5EF4-FFF2-40B4-BE49-F238E27FC236}">
                <a16:creationId xmlns:a16="http://schemas.microsoft.com/office/drawing/2014/main" id="{DC1CB71D-9B7F-63B5-D256-796B70E70853}"/>
              </a:ext>
            </a:extLst>
          </p:cNvPr>
          <p:cNvSpPr txBox="1"/>
          <p:nvPr/>
        </p:nvSpPr>
        <p:spPr>
          <a:xfrm>
            <a:off x="923152" y="2637935"/>
            <a:ext cx="1594537" cy="1200329"/>
          </a:xfrm>
          <a:prstGeom prst="rect">
            <a:avLst/>
          </a:prstGeom>
          <a:noFill/>
        </p:spPr>
        <p:txBody>
          <a:bodyPr wrap="square" rtlCol="0">
            <a:spAutoFit/>
          </a:bodyPr>
          <a:lstStyle/>
          <a:p>
            <a:r>
              <a:rPr lang="en-US" sz="2400" dirty="0">
                <a:latin typeface="Bilo Light" panose="020B0403040000020003" pitchFamily="34" charset="77"/>
              </a:rPr>
              <a:t>Defining middle classness</a:t>
            </a:r>
          </a:p>
        </p:txBody>
      </p:sp>
      <p:pic>
        <p:nvPicPr>
          <p:cNvPr id="4" name="Picture 3" descr="A blue and black logo&#10;&#10;AI-generated content may be incorrect.">
            <a:extLst>
              <a:ext uri="{FF2B5EF4-FFF2-40B4-BE49-F238E27FC236}">
                <a16:creationId xmlns:a16="http://schemas.microsoft.com/office/drawing/2014/main" id="{9A8B4FF0-08A1-ADD8-E3D2-C1C8328BB9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3671188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158A7-DEE6-39E4-0996-CC5A8108D84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0C21DE4-F064-783F-69E7-0E80824345CC}"/>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384EDC77-4DDF-016A-D72E-F7E051E202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69F52FCA-537B-5246-DD34-49222F8B8A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F7A89C0-CEBC-C377-C2E8-2BE4FC335DC2}"/>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7</a:t>
            </a:r>
          </a:p>
        </p:txBody>
      </p:sp>
      <p:sp>
        <p:nvSpPr>
          <p:cNvPr id="3" name="TextBox 2">
            <a:extLst>
              <a:ext uri="{FF2B5EF4-FFF2-40B4-BE49-F238E27FC236}">
                <a16:creationId xmlns:a16="http://schemas.microsoft.com/office/drawing/2014/main" id="{CBBD1212-43BD-1579-C77D-A434B45D1586}"/>
              </a:ext>
            </a:extLst>
          </p:cNvPr>
          <p:cNvSpPr txBox="1"/>
          <p:nvPr/>
        </p:nvSpPr>
        <p:spPr>
          <a:xfrm>
            <a:off x="657563" y="2501732"/>
            <a:ext cx="2903784" cy="1569660"/>
          </a:xfrm>
          <a:prstGeom prst="rect">
            <a:avLst/>
          </a:prstGeom>
          <a:noFill/>
        </p:spPr>
        <p:txBody>
          <a:bodyPr wrap="square" rtlCol="0">
            <a:spAutoFit/>
          </a:bodyPr>
          <a:lstStyle/>
          <a:p>
            <a:r>
              <a:rPr lang="en-US" sz="2400" dirty="0">
                <a:latin typeface="Bilo Light" panose="020B0403040000020003" pitchFamily="34" charset="77"/>
              </a:rPr>
              <a:t>Partial map of Asia showing four study countries and cities*</a:t>
            </a:r>
          </a:p>
          <a:p>
            <a:endParaRPr lang="en-US" sz="1200" dirty="0">
              <a:latin typeface="Bilo Light" panose="020B0403040000020003" pitchFamily="34" charset="77"/>
            </a:endParaRPr>
          </a:p>
          <a:p>
            <a:r>
              <a:rPr lang="en-US" sz="1200" dirty="0">
                <a:latin typeface="Bilo Light" panose="020B0403040000020003" pitchFamily="34" charset="77"/>
              </a:rPr>
              <a:t>* approximate locations</a:t>
            </a:r>
          </a:p>
        </p:txBody>
      </p:sp>
      <p:sp>
        <p:nvSpPr>
          <p:cNvPr id="2" name="TextBox 1">
            <a:extLst>
              <a:ext uri="{FF2B5EF4-FFF2-40B4-BE49-F238E27FC236}">
                <a16:creationId xmlns:a16="http://schemas.microsoft.com/office/drawing/2014/main" id="{7000B8C8-3284-D9C2-2C0A-54985A565B23}"/>
              </a:ext>
            </a:extLst>
          </p:cNvPr>
          <p:cNvSpPr txBox="1"/>
          <p:nvPr/>
        </p:nvSpPr>
        <p:spPr>
          <a:xfrm>
            <a:off x="474510" y="6130692"/>
            <a:ext cx="3899635" cy="523220"/>
          </a:xfrm>
          <a:prstGeom prst="rect">
            <a:avLst/>
          </a:prstGeom>
          <a:noFill/>
        </p:spPr>
        <p:txBody>
          <a:bodyPr wrap="square" rtlCol="0">
            <a:spAutoFit/>
          </a:bodyPr>
          <a:lstStyle/>
          <a:p>
            <a:r>
              <a:rPr lang="en-GB" sz="1200" dirty="0">
                <a:latin typeface="Bilo Light" panose="020B0403040000020003" pitchFamily="34" charset="77"/>
              </a:rPr>
              <a:t>Map created by Rob Bowden/</a:t>
            </a:r>
            <a:r>
              <a:rPr lang="en-GB" sz="1200" dirty="0" err="1">
                <a:latin typeface="Bilo Light" panose="020B0403040000020003" pitchFamily="34" charset="77"/>
              </a:rPr>
              <a:t>Lifeworlds</a:t>
            </a:r>
            <a:r>
              <a:rPr lang="en-GB" sz="1200" dirty="0">
                <a:latin typeface="Bilo Light" panose="020B0403040000020003" pitchFamily="34" charset="77"/>
              </a:rPr>
              <a:t> Learning</a:t>
            </a:r>
          </a:p>
          <a:p>
            <a:r>
              <a:rPr lang="en-GB" sz="800" dirty="0">
                <a:latin typeface="Bilo Light" panose="020B0403040000020003" pitchFamily="34" charset="77"/>
              </a:rPr>
              <a:t>Base Map by </a:t>
            </a:r>
            <a:r>
              <a:rPr lang="en-GB" sz="800" dirty="0" err="1">
                <a:latin typeface="Bilo Light" panose="020B0403040000020003" pitchFamily="34" charset="77"/>
              </a:rPr>
              <a:t>FreeVectorMaps.com</a:t>
            </a:r>
            <a:r>
              <a:rPr lang="en-GB" sz="800" dirty="0">
                <a:latin typeface="Bilo Light" panose="020B0403040000020003" pitchFamily="34" charset="77"/>
              </a:rPr>
              <a:t> </a:t>
            </a:r>
          </a:p>
          <a:p>
            <a:r>
              <a:rPr lang="en-GB" sz="800" dirty="0">
                <a:latin typeface="Bilo Light" panose="020B0403040000020003" pitchFamily="34" charset="77"/>
              </a:rPr>
              <a:t>(</a:t>
            </a:r>
            <a:r>
              <a:rPr lang="en-US" sz="800" dirty="0">
                <a:latin typeface="Bilo Light" panose="020B0403040000020003" pitchFamily="34" charset="77"/>
              </a:rPr>
              <a:t>https://</a:t>
            </a:r>
            <a:r>
              <a:rPr lang="en-US" sz="800" dirty="0" err="1">
                <a:latin typeface="Bilo Light" panose="020B0403040000020003" pitchFamily="34" charset="77"/>
              </a:rPr>
              <a:t>freevectormaps.com</a:t>
            </a:r>
            <a:r>
              <a:rPr lang="en-US" sz="800" dirty="0">
                <a:latin typeface="Bilo Light" panose="020B0403040000020003" pitchFamily="34" charset="77"/>
              </a:rPr>
              <a:t>/world-maps/</a:t>
            </a:r>
            <a:r>
              <a:rPr lang="en-US" sz="800" dirty="0" err="1">
                <a:latin typeface="Bilo Light" panose="020B0403040000020003" pitchFamily="34" charset="77"/>
              </a:rPr>
              <a:t>asia</a:t>
            </a:r>
            <a:r>
              <a:rPr lang="en-US" sz="800" dirty="0">
                <a:latin typeface="Bilo Light" panose="020B0403040000020003" pitchFamily="34" charset="77"/>
              </a:rPr>
              <a:t>/WRLD-AS-01-0002?ref=</a:t>
            </a:r>
            <a:r>
              <a:rPr lang="en-US" sz="800" dirty="0" err="1">
                <a:latin typeface="Bilo Light" panose="020B0403040000020003" pitchFamily="34" charset="77"/>
              </a:rPr>
              <a:t>atr</a:t>
            </a:r>
            <a:r>
              <a:rPr lang="en-US" sz="800" dirty="0">
                <a:latin typeface="Bilo Light" panose="020B0403040000020003" pitchFamily="34" charset="77"/>
              </a:rPr>
              <a:t>)</a:t>
            </a:r>
          </a:p>
        </p:txBody>
      </p:sp>
      <p:pic>
        <p:nvPicPr>
          <p:cNvPr id="10" name="Picture 9" descr="A blue and black logo&#10;&#10;AI-generated content may be incorrect.">
            <a:extLst>
              <a:ext uri="{FF2B5EF4-FFF2-40B4-BE49-F238E27FC236}">
                <a16:creationId xmlns:a16="http://schemas.microsoft.com/office/drawing/2014/main" id="{FAD390D6-3870-2569-5DA3-7E18396E4A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13" name="Picture 12" descr="A map of asia with orange and white text&#10;&#10;AI-generated content may be incorrect.">
            <a:extLst>
              <a:ext uri="{FF2B5EF4-FFF2-40B4-BE49-F238E27FC236}">
                <a16:creationId xmlns:a16="http://schemas.microsoft.com/office/drawing/2014/main" id="{DEE26DC9-CB17-1AC9-ADF6-87F967436C1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089434" y="766790"/>
            <a:ext cx="8102566" cy="6091210"/>
          </a:xfrm>
          <a:prstGeom prst="rect">
            <a:avLst/>
          </a:prstGeom>
        </p:spPr>
      </p:pic>
    </p:spTree>
    <p:extLst>
      <p:ext uri="{BB962C8B-B14F-4D97-AF65-F5344CB8AC3E}">
        <p14:creationId xmlns:p14="http://schemas.microsoft.com/office/powerpoint/2010/main" val="238515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F7B2F-C31B-9700-8DE9-C06CE589062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2FAD1A1-CE87-3BB4-7F40-2BB2ECBC0DE2}"/>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FFE0B442-5E62-101D-8DF9-238C9FAAF9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D583B4FC-5ECA-1DEB-F3A5-05966F5BC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E5F2B000-2F88-8D67-4B57-6950F3D7D575}"/>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8</a:t>
            </a:r>
          </a:p>
        </p:txBody>
      </p:sp>
      <p:sp>
        <p:nvSpPr>
          <p:cNvPr id="3" name="TextBox 2">
            <a:extLst>
              <a:ext uri="{FF2B5EF4-FFF2-40B4-BE49-F238E27FC236}">
                <a16:creationId xmlns:a16="http://schemas.microsoft.com/office/drawing/2014/main" id="{E153A323-5C97-323F-56E7-15E448997068}"/>
              </a:ext>
            </a:extLst>
          </p:cNvPr>
          <p:cNvSpPr txBox="1"/>
          <p:nvPr/>
        </p:nvSpPr>
        <p:spPr>
          <a:xfrm>
            <a:off x="1040284" y="3484605"/>
            <a:ext cx="10809508" cy="3293209"/>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2400" dirty="0">
                <a:latin typeface="Bilo Light" panose="020B0403040000020003" pitchFamily="34" charset="77"/>
              </a:rPr>
              <a:t>What did they find most interesting about their story? </a:t>
            </a:r>
          </a:p>
          <a:p>
            <a:pPr marL="342900" indent="-342900">
              <a:spcAft>
                <a:spcPts val="1200"/>
              </a:spcAft>
              <a:buFont typeface="Arial" panose="020B0604020202020204" pitchFamily="34" charset="0"/>
              <a:buChar char="•"/>
            </a:pPr>
            <a:r>
              <a:rPr lang="en-GB" sz="2400" dirty="0">
                <a:latin typeface="Bilo Light" panose="020B0403040000020003" pitchFamily="34" charset="77"/>
              </a:rPr>
              <a:t>How do stories add meaning and understanding about a place or issue in ways that data and text might not? </a:t>
            </a:r>
          </a:p>
          <a:p>
            <a:pPr marL="342900" indent="-342900">
              <a:spcAft>
                <a:spcPts val="1200"/>
              </a:spcAft>
              <a:buFont typeface="Arial" panose="020B0604020202020204" pitchFamily="34" charset="0"/>
              <a:buChar char="•"/>
            </a:pPr>
            <a:r>
              <a:rPr lang="en-GB" sz="2400" dirty="0">
                <a:latin typeface="Bilo Light" panose="020B0403040000020003" pitchFamily="34" charset="77"/>
              </a:rPr>
              <a:t>How does the artwork help to shape the story and your understanding? </a:t>
            </a:r>
          </a:p>
          <a:p>
            <a:pPr marL="342900" indent="-342900">
              <a:spcAft>
                <a:spcPts val="1200"/>
              </a:spcAft>
              <a:buFont typeface="Arial" panose="020B0604020202020204" pitchFamily="34" charset="0"/>
              <a:buChar char="•"/>
            </a:pPr>
            <a:r>
              <a:rPr lang="en-GB" sz="2400" dirty="0">
                <a:latin typeface="Bilo Light" panose="020B0403040000020003" pitchFamily="34" charset="77"/>
              </a:rPr>
              <a:t>Why might first person perspectives be important in learning about another place or issue?</a:t>
            </a:r>
          </a:p>
          <a:p>
            <a:endParaRPr lang="en-US" sz="2400" dirty="0">
              <a:latin typeface="Bilo Light" panose="020B0403040000020003" pitchFamily="34" charset="77"/>
            </a:endParaRPr>
          </a:p>
        </p:txBody>
      </p:sp>
      <p:pic>
        <p:nvPicPr>
          <p:cNvPr id="10" name="Picture 9" descr="A blue and black logo&#10;&#10;AI-generated content may be incorrect.">
            <a:extLst>
              <a:ext uri="{FF2B5EF4-FFF2-40B4-BE49-F238E27FC236}">
                <a16:creationId xmlns:a16="http://schemas.microsoft.com/office/drawing/2014/main" id="{79A3D860-B833-46E7-61BD-B31C3087B9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pic>
        <p:nvPicPr>
          <p:cNvPr id="8" name="Picture 7" descr="A collage of a cartoon&#10;&#10;AI-generated content may be incorrect.">
            <a:extLst>
              <a:ext uri="{FF2B5EF4-FFF2-40B4-BE49-F238E27FC236}">
                <a16:creationId xmlns:a16="http://schemas.microsoft.com/office/drawing/2014/main" id="{4870ED81-AEE2-7932-C522-AC81498FC5B5}"/>
              </a:ext>
            </a:extLst>
          </p:cNvPr>
          <p:cNvPicPr>
            <a:picLocks noChangeAspect="1"/>
          </p:cNvPicPr>
          <p:nvPr/>
        </p:nvPicPr>
        <p:blipFill>
          <a:blip r:embed="rId5"/>
          <a:stretch>
            <a:fillRect/>
          </a:stretch>
        </p:blipFill>
        <p:spPr>
          <a:xfrm>
            <a:off x="1040284" y="1383957"/>
            <a:ext cx="10211669" cy="1865871"/>
          </a:xfrm>
          <a:prstGeom prst="rect">
            <a:avLst/>
          </a:prstGeom>
        </p:spPr>
      </p:pic>
    </p:spTree>
    <p:extLst>
      <p:ext uri="{BB962C8B-B14F-4D97-AF65-F5344CB8AC3E}">
        <p14:creationId xmlns:p14="http://schemas.microsoft.com/office/powerpoint/2010/main" val="2081463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214B3-F7CD-DA6E-4044-C5170C3FEAC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457069F-AAC1-32BB-7954-628A3914548B}"/>
              </a:ext>
            </a:extLst>
          </p:cNvPr>
          <p:cNvSpPr/>
          <p:nvPr/>
        </p:nvSpPr>
        <p:spPr>
          <a:xfrm>
            <a:off x="3941805" y="0"/>
            <a:ext cx="8366399" cy="766790"/>
          </a:xfrm>
          <a:prstGeom prst="rect">
            <a:avLst/>
          </a:prstGeom>
          <a:gradFill flip="none" rotWithShape="1">
            <a:gsLst>
              <a:gs pos="0">
                <a:schemeClr val="accent1">
                  <a:shade val="30000"/>
                  <a:satMod val="115000"/>
                </a:schemeClr>
              </a:gs>
              <a:gs pos="15000">
                <a:schemeClr val="accent1">
                  <a:shade val="67500"/>
                  <a:satMod val="115000"/>
                </a:schemeClr>
              </a:gs>
              <a:gs pos="86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AI-generated content may be incorrect.">
            <a:extLst>
              <a:ext uri="{FF2B5EF4-FFF2-40B4-BE49-F238E27FC236}">
                <a16:creationId xmlns:a16="http://schemas.microsoft.com/office/drawing/2014/main" id="{C6DD50A3-BC21-78CE-F907-52E309F0CC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16" y="190672"/>
            <a:ext cx="1594536" cy="554061"/>
          </a:xfrm>
          <a:prstGeom prst="rect">
            <a:avLst/>
          </a:prstGeom>
        </p:spPr>
      </p:pic>
      <p:pic>
        <p:nvPicPr>
          <p:cNvPr id="6" name="Picture 5" descr="A logo with blue and grey letters&#10;&#10;AI-generated content may be incorrect.">
            <a:extLst>
              <a:ext uri="{FF2B5EF4-FFF2-40B4-BE49-F238E27FC236}">
                <a16:creationId xmlns:a16="http://schemas.microsoft.com/office/drawing/2014/main" id="{02F69522-CE04-3FA5-7648-A061B3CFA2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0236" y="197186"/>
            <a:ext cx="1298489" cy="569604"/>
          </a:xfrm>
          <a:prstGeom prst="rect">
            <a:avLst/>
          </a:prstGeom>
        </p:spPr>
      </p:pic>
      <p:sp>
        <p:nvSpPr>
          <p:cNvPr id="7" name="TextBox 6">
            <a:extLst>
              <a:ext uri="{FF2B5EF4-FFF2-40B4-BE49-F238E27FC236}">
                <a16:creationId xmlns:a16="http://schemas.microsoft.com/office/drawing/2014/main" id="{7DF2AFF2-2D68-9B2F-F477-4663201384C4}"/>
              </a:ext>
            </a:extLst>
          </p:cNvPr>
          <p:cNvSpPr txBox="1"/>
          <p:nvPr/>
        </p:nvSpPr>
        <p:spPr>
          <a:xfrm>
            <a:off x="3802186" y="268054"/>
            <a:ext cx="8049387" cy="523220"/>
          </a:xfrm>
          <a:prstGeom prst="rect">
            <a:avLst/>
          </a:prstGeom>
          <a:noFill/>
        </p:spPr>
        <p:txBody>
          <a:bodyPr wrap="square" rtlCol="0">
            <a:spAutoFit/>
          </a:bodyPr>
          <a:lstStyle/>
          <a:p>
            <a:pPr algn="r"/>
            <a:r>
              <a:rPr lang="en-US" sz="2400" dirty="0">
                <a:solidFill>
                  <a:schemeClr val="bg1"/>
                </a:solidFill>
                <a:latin typeface="Eurostile" panose="020B0504020202050204" pitchFamily="34" charset="77"/>
                <a:ea typeface="Annai MN" pitchFamily="2" charset="77"/>
                <a:cs typeface="Annai MN" pitchFamily="2" charset="77"/>
              </a:rPr>
              <a:t>Migration Rhythms – </a:t>
            </a:r>
            <a:r>
              <a:rPr lang="en-US" dirty="0">
                <a:solidFill>
                  <a:schemeClr val="bg1"/>
                </a:solidFill>
                <a:latin typeface="Eurostile" panose="020B0504020202050204" pitchFamily="34" charset="77"/>
                <a:ea typeface="Annai MN" pitchFamily="2" charset="77"/>
                <a:cs typeface="Annai MN" pitchFamily="2" charset="77"/>
              </a:rPr>
              <a:t>SLIDE</a:t>
            </a:r>
            <a:r>
              <a:rPr lang="en-US" sz="2400" dirty="0">
                <a:solidFill>
                  <a:schemeClr val="bg1"/>
                </a:solidFill>
                <a:latin typeface="Eurostile" panose="020B0504020202050204" pitchFamily="34" charset="77"/>
                <a:ea typeface="Annai MN" pitchFamily="2" charset="77"/>
                <a:cs typeface="Annai MN" pitchFamily="2" charset="77"/>
              </a:rPr>
              <a:t> </a:t>
            </a:r>
            <a:r>
              <a:rPr lang="en-US" sz="2800" dirty="0">
                <a:solidFill>
                  <a:schemeClr val="bg1"/>
                </a:solidFill>
                <a:latin typeface="Eurostile" panose="020B0504020202050204" pitchFamily="34" charset="77"/>
                <a:ea typeface="Annai MN" pitchFamily="2" charset="77"/>
                <a:cs typeface="Annai MN" pitchFamily="2" charset="77"/>
              </a:rPr>
              <a:t>9</a:t>
            </a:r>
          </a:p>
        </p:txBody>
      </p:sp>
      <p:sp>
        <p:nvSpPr>
          <p:cNvPr id="3" name="TextBox 2">
            <a:extLst>
              <a:ext uri="{FF2B5EF4-FFF2-40B4-BE49-F238E27FC236}">
                <a16:creationId xmlns:a16="http://schemas.microsoft.com/office/drawing/2014/main" id="{AD536C46-BD8A-B4EC-E181-07C0152B975C}"/>
              </a:ext>
            </a:extLst>
          </p:cNvPr>
          <p:cNvSpPr txBox="1"/>
          <p:nvPr/>
        </p:nvSpPr>
        <p:spPr>
          <a:xfrm>
            <a:off x="3488725" y="1229413"/>
            <a:ext cx="6764909" cy="1569660"/>
          </a:xfrm>
          <a:prstGeom prst="rect">
            <a:avLst/>
          </a:prstGeom>
          <a:noFill/>
        </p:spPr>
        <p:txBody>
          <a:bodyPr wrap="square" rtlCol="0">
            <a:spAutoFit/>
          </a:bodyPr>
          <a:lstStyle/>
          <a:p>
            <a:r>
              <a:rPr lang="en-US" sz="2400" b="1" dirty="0">
                <a:latin typeface="Bilo Light" panose="020B0403040000020003" pitchFamily="34" charset="77"/>
              </a:rPr>
              <a:t>Window: </a:t>
            </a:r>
            <a:r>
              <a:rPr lang="en-US" sz="2400" dirty="0">
                <a:latin typeface="Bilo Light" panose="020B0403040000020003" pitchFamily="34" charset="77"/>
              </a:rPr>
              <a:t>looking at new places, like opening a new window, can reveal new things or allow us to see things (including similar things) from a different perspective. </a:t>
            </a:r>
          </a:p>
        </p:txBody>
      </p:sp>
      <p:pic>
        <p:nvPicPr>
          <p:cNvPr id="4" name="Picture 3" descr="A black background with a black square&#10;&#10;AI-generated content may be incorrect.">
            <a:extLst>
              <a:ext uri="{FF2B5EF4-FFF2-40B4-BE49-F238E27FC236}">
                <a16:creationId xmlns:a16="http://schemas.microsoft.com/office/drawing/2014/main" id="{2D13509E-6B50-64C2-6924-6CBD082C31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85094" y="2656983"/>
            <a:ext cx="4287175" cy="4287175"/>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911B6B10-208A-7A28-4E06-8141D291D0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3016" y="909748"/>
            <a:ext cx="3293205" cy="3293205"/>
          </a:xfrm>
          <a:prstGeom prst="rect">
            <a:avLst/>
          </a:prstGeom>
        </p:spPr>
      </p:pic>
      <p:sp>
        <p:nvSpPr>
          <p:cNvPr id="11" name="TextBox 10">
            <a:extLst>
              <a:ext uri="{FF2B5EF4-FFF2-40B4-BE49-F238E27FC236}">
                <a16:creationId xmlns:a16="http://schemas.microsoft.com/office/drawing/2014/main" id="{969E449A-DE31-D500-3BAA-9CE66C969A95}"/>
              </a:ext>
            </a:extLst>
          </p:cNvPr>
          <p:cNvSpPr txBox="1"/>
          <p:nvPr/>
        </p:nvSpPr>
        <p:spPr>
          <a:xfrm>
            <a:off x="881370" y="4800570"/>
            <a:ext cx="6764909" cy="1569660"/>
          </a:xfrm>
          <a:prstGeom prst="rect">
            <a:avLst/>
          </a:prstGeom>
          <a:noFill/>
        </p:spPr>
        <p:txBody>
          <a:bodyPr wrap="square" rtlCol="0">
            <a:spAutoFit/>
          </a:bodyPr>
          <a:lstStyle/>
          <a:p>
            <a:r>
              <a:rPr lang="en-US" sz="2400" b="1" dirty="0">
                <a:latin typeface="Bilo Light" panose="020B0403040000020003" pitchFamily="34" charset="77"/>
              </a:rPr>
              <a:t>Mirror: </a:t>
            </a:r>
            <a:r>
              <a:rPr lang="en-US" sz="2400" dirty="0">
                <a:latin typeface="Bilo Light" panose="020B0403040000020003" pitchFamily="34" charset="77"/>
              </a:rPr>
              <a:t>the light (new ideas and perspectives) from looking through new windows on our world can also lead us to reflect on ourselves, our place, and our understanding of the world, in new ways. </a:t>
            </a:r>
          </a:p>
        </p:txBody>
      </p:sp>
      <p:pic>
        <p:nvPicPr>
          <p:cNvPr id="2" name="Picture 1" descr="A blue and black logo&#10;&#10;AI-generated content may be incorrect.">
            <a:extLst>
              <a:ext uri="{FF2B5EF4-FFF2-40B4-BE49-F238E27FC236}">
                <a16:creationId xmlns:a16="http://schemas.microsoft.com/office/drawing/2014/main" id="{197110EE-8796-1E9D-8548-FE8D185B9C8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02186" y="204088"/>
            <a:ext cx="1614854" cy="651151"/>
          </a:xfrm>
          <a:prstGeom prst="rect">
            <a:avLst/>
          </a:prstGeom>
        </p:spPr>
      </p:pic>
    </p:spTree>
    <p:extLst>
      <p:ext uri="{BB962C8B-B14F-4D97-AF65-F5344CB8AC3E}">
        <p14:creationId xmlns:p14="http://schemas.microsoft.com/office/powerpoint/2010/main" val="17376183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116378</TotalTime>
  <Words>1836</Words>
  <Application>Microsoft Macintosh PowerPoint</Application>
  <PresentationFormat>Widescreen</PresentationFormat>
  <Paragraphs>207</Paragraphs>
  <Slides>37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vt:lpstr>
      <vt:lpstr>Aptos Display</vt:lpstr>
      <vt:lpstr>Arial</vt:lpstr>
      <vt:lpstr>Bilo</vt:lpstr>
      <vt:lpstr>Bilo Bold</vt:lpstr>
      <vt:lpstr>Bilo Light</vt:lpstr>
      <vt:lpstr>Bilo Medium</vt:lpstr>
      <vt:lpstr>Eurostile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Bowden</dc:creator>
  <cp:lastModifiedBy>Robert Bowden</cp:lastModifiedBy>
  <cp:revision>37</cp:revision>
  <dcterms:created xsi:type="dcterms:W3CDTF">2025-06-18T10:26:31Z</dcterms:created>
  <dcterms:modified xsi:type="dcterms:W3CDTF">2026-03-17T19:42:45Z</dcterms:modified>
</cp:coreProperties>
</file>